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Raleway"/>
      <p:regular r:id="rId37"/>
      <p:bold r:id="rId38"/>
      <p:italic r:id="rId39"/>
      <p:boldItalic r:id="rId40"/>
    </p:embeddedFont>
    <p:embeddedFont>
      <p:font typeface="Roboto"/>
      <p:regular r:id="rId41"/>
      <p:bold r:id="rId42"/>
      <p:italic r:id="rId43"/>
      <p:boldItalic r:id="rId44"/>
    </p:embeddedFont>
    <p:embeddedFont>
      <p:font typeface="Lato"/>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boldItalic.fntdata"/><Relationship Id="rId20" Type="http://schemas.openxmlformats.org/officeDocument/2006/relationships/slide" Target="slides/slide15.xml"/><Relationship Id="rId42" Type="http://schemas.openxmlformats.org/officeDocument/2006/relationships/font" Target="fonts/Roboto-bold.fntdata"/><Relationship Id="rId41" Type="http://schemas.openxmlformats.org/officeDocument/2006/relationships/font" Target="fonts/Roboto-regular.fntdata"/><Relationship Id="rId22" Type="http://schemas.openxmlformats.org/officeDocument/2006/relationships/slide" Target="slides/slide17.xml"/><Relationship Id="rId44" Type="http://schemas.openxmlformats.org/officeDocument/2006/relationships/font" Target="fonts/Roboto-boldItalic.fntdata"/><Relationship Id="rId21" Type="http://schemas.openxmlformats.org/officeDocument/2006/relationships/slide" Target="slides/slide16.xml"/><Relationship Id="rId43" Type="http://schemas.openxmlformats.org/officeDocument/2006/relationships/font" Target="fonts/Roboto-italic.fntdata"/><Relationship Id="rId24" Type="http://schemas.openxmlformats.org/officeDocument/2006/relationships/slide" Target="slides/slide19.xml"/><Relationship Id="rId46" Type="http://schemas.openxmlformats.org/officeDocument/2006/relationships/font" Target="fonts/Lato-bold.fntdata"/><Relationship Id="rId23" Type="http://schemas.openxmlformats.org/officeDocument/2006/relationships/slide" Target="slides/slide18.xml"/><Relationship Id="rId45" Type="http://schemas.openxmlformats.org/officeDocument/2006/relationships/font" Target="fonts/La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Lato-boldItalic.fntdata"/><Relationship Id="rId25" Type="http://schemas.openxmlformats.org/officeDocument/2006/relationships/slide" Target="slides/slide20.xml"/><Relationship Id="rId47" Type="http://schemas.openxmlformats.org/officeDocument/2006/relationships/font" Target="fonts/Lato-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aleway-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aleway-italic.fntdata"/><Relationship Id="rId16" Type="http://schemas.openxmlformats.org/officeDocument/2006/relationships/slide" Target="slides/slide11.xml"/><Relationship Id="rId38" Type="http://schemas.openxmlformats.org/officeDocument/2006/relationships/font" Target="fonts/Raleway-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5430e6bdd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5430e6bdd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f929f56d6b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f929f56d6b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f929f56d6b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f929f56d6b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f929f56d6b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f929f56d6b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f71e222e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f71e222e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d9c67055b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d9c67055b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51622d55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51622d55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f929f56d6b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f929f56d6b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f931f5b10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f931f5b10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51622d55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51622d55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f931f5b10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f931f5b10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f931f5b107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f931f5b107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d9c67055b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d9c67055b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f931f5b107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f931f5b107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f931f5b107_1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f931f5b107_1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f931f5b107_1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f931f5b107_1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d9c67055b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d9c67055b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51e213838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51e213838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d9c67055b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d9c67055b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f72b13e24b_1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f72b13e24b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d9c67055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d9c67055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f931f5b107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f931f5b107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f72b13e24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f72b13e24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51d23597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51d23597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d9c67055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d9c67055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51d9165c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51d9165c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f929f56d6b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f929f56d6b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f929f56d6b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f929f56d6b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 Id="rId4" Type="http://schemas.openxmlformats.org/officeDocument/2006/relationships/image" Target="../media/image4.png"/><Relationship Id="rId5" Type="http://schemas.openxmlformats.org/officeDocument/2006/relationships/image" Target="../media/image11.png"/><Relationship Id="rId6" Type="http://schemas.openxmlformats.org/officeDocument/2006/relationships/image" Target="../media/image3.png"/><Relationship Id="rId7"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15.xml"/><Relationship Id="rId5" Type="http://schemas.openxmlformats.org/officeDocument/2006/relationships/slide" Target="/ppt/slides/slide22.xml"/><Relationship Id="rId6" Type="http://schemas.openxmlformats.org/officeDocument/2006/relationships/slide" Target="/ppt/slides/slide2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hyperlink" Target="http://twitter.com/nguniversal/express-engine" TargetMode="External"/><Relationship Id="rId4" Type="http://schemas.openxmlformats.org/officeDocument/2006/relationships/hyperlink" Target="http://twitter.com/nguniversal/express-engine" TargetMode="External"/><Relationship Id="rId5" Type="http://schemas.openxmlformats.org/officeDocument/2006/relationships/hyperlink" Target="http://twitter.com/angular/pwa" TargetMode="External"/><Relationship Id="rId6" Type="http://schemas.openxmlformats.org/officeDocument/2006/relationships/hyperlink" Target="http://twitter.com/angular/pwa"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descr="Open Chromebook laptop computer" id="135" name="Google Shape;135;p17"/>
          <p:cNvPicPr preferRelativeResize="0"/>
          <p:nvPr/>
        </p:nvPicPr>
        <p:blipFill rotWithShape="1">
          <a:blip r:embed="rId3">
            <a:alphaModFix/>
          </a:blip>
          <a:srcRect b="0" l="0" r="3344" t="0"/>
          <a:stretch/>
        </p:blipFill>
        <p:spPr>
          <a:xfrm>
            <a:off x="4606900" y="28150"/>
            <a:ext cx="4537098" cy="2822399"/>
          </a:xfrm>
          <a:prstGeom prst="rect">
            <a:avLst/>
          </a:prstGeom>
          <a:noFill/>
          <a:ln>
            <a:noFill/>
          </a:ln>
        </p:spPr>
      </p:pic>
      <p:pic>
        <p:nvPicPr>
          <p:cNvPr descr="Component Detail" id="136" name="Google Shape;136;p17"/>
          <p:cNvPicPr preferRelativeResize="0"/>
          <p:nvPr/>
        </p:nvPicPr>
        <p:blipFill rotWithShape="1">
          <a:blip r:embed="rId4">
            <a:alphaModFix/>
          </a:blip>
          <a:srcRect b="20500" l="0" r="0" t="3655"/>
          <a:stretch/>
        </p:blipFill>
        <p:spPr>
          <a:xfrm>
            <a:off x="5181200" y="350100"/>
            <a:ext cx="3471224" cy="1974601"/>
          </a:xfrm>
          <a:prstGeom prst="rect">
            <a:avLst/>
          </a:prstGeom>
          <a:noFill/>
          <a:ln>
            <a:noFill/>
          </a:ln>
        </p:spPr>
      </p:pic>
      <p:pic>
        <p:nvPicPr>
          <p:cNvPr descr="Portrait-oriented black smaptphone" id="137" name="Google Shape;137;p17"/>
          <p:cNvPicPr preferRelativeResize="0"/>
          <p:nvPr/>
        </p:nvPicPr>
        <p:blipFill rotWithShape="1">
          <a:blip r:embed="rId5">
            <a:alphaModFix/>
          </a:blip>
          <a:srcRect b="0" l="0" r="19980" t="0"/>
          <a:stretch/>
        </p:blipFill>
        <p:spPr>
          <a:xfrm>
            <a:off x="8220926" y="778150"/>
            <a:ext cx="923075" cy="2265601"/>
          </a:xfrm>
          <a:prstGeom prst="rect">
            <a:avLst/>
          </a:prstGeom>
          <a:noFill/>
          <a:ln>
            <a:noFill/>
          </a:ln>
          <a:effectLst>
            <a:reflection blurRad="0" dir="0" dist="0" endA="0" endPos="4000" fadeDir="5400012" kx="0" rotWithShape="0" algn="bl" stA="20000" stPos="0" sy="-100000" ky="0"/>
          </a:effectLst>
        </p:spPr>
      </p:pic>
      <p:sp>
        <p:nvSpPr>
          <p:cNvPr id="138" name="Google Shape;138;p17"/>
          <p:cNvSpPr txBox="1"/>
          <p:nvPr>
            <p:ph type="ctrTitle"/>
          </p:nvPr>
        </p:nvSpPr>
        <p:spPr>
          <a:xfrm>
            <a:off x="729450" y="1322450"/>
            <a:ext cx="37878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ABC RACING</a:t>
            </a:r>
            <a:r>
              <a:rPr lang="en"/>
              <a:t> Case Study</a:t>
            </a:r>
            <a:endParaRPr/>
          </a:p>
        </p:txBody>
      </p:sp>
      <p:sp>
        <p:nvSpPr>
          <p:cNvPr id="139" name="Google Shape;139;p17"/>
          <p:cNvSpPr txBox="1"/>
          <p:nvPr>
            <p:ph idx="1" type="subTitle"/>
          </p:nvPr>
        </p:nvSpPr>
        <p:spPr>
          <a:xfrm>
            <a:off x="5085975" y="3668175"/>
            <a:ext cx="3787800" cy="8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Root Cause Analysis of </a:t>
            </a:r>
            <a:r>
              <a:rPr lang="en"/>
              <a:t>Problem statement and solution proposal for front end architecture</a:t>
            </a:r>
            <a:endParaRPr/>
          </a:p>
        </p:txBody>
      </p:sp>
      <p:pic>
        <p:nvPicPr>
          <p:cNvPr descr="Mobile View" id="140" name="Google Shape;140;p17"/>
          <p:cNvPicPr preferRelativeResize="0"/>
          <p:nvPr/>
        </p:nvPicPr>
        <p:blipFill rotWithShape="1">
          <a:blip r:embed="rId6">
            <a:alphaModFix/>
          </a:blip>
          <a:srcRect b="16352" l="-384" r="23473" t="0"/>
          <a:stretch/>
        </p:blipFill>
        <p:spPr>
          <a:xfrm>
            <a:off x="8271300" y="965975"/>
            <a:ext cx="872700" cy="1837574"/>
          </a:xfrm>
          <a:prstGeom prst="rect">
            <a:avLst/>
          </a:prstGeom>
          <a:noFill/>
          <a:ln>
            <a:noFill/>
          </a:ln>
        </p:spPr>
      </p:pic>
      <p:pic>
        <p:nvPicPr>
          <p:cNvPr id="141" name="Google Shape;141;p17"/>
          <p:cNvPicPr preferRelativeResize="0"/>
          <p:nvPr/>
        </p:nvPicPr>
        <p:blipFill>
          <a:blip r:embed="rId7">
            <a:alphaModFix/>
          </a:blip>
          <a:stretch>
            <a:fillRect/>
          </a:stretch>
        </p:blipFill>
        <p:spPr>
          <a:xfrm>
            <a:off x="729450" y="2689775"/>
            <a:ext cx="3962950" cy="23858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6"/>
          <p:cNvSpPr txBox="1"/>
          <p:nvPr>
            <p:ph type="title"/>
          </p:nvPr>
        </p:nvSpPr>
        <p:spPr>
          <a:xfrm>
            <a:off x="730000" y="1318650"/>
            <a:ext cx="3300900" cy="17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Supporting information</a:t>
            </a:r>
            <a:endParaRPr sz="3000"/>
          </a:p>
          <a:p>
            <a:pPr indent="0" lvl="0" marL="0" rtl="0" algn="l">
              <a:spcBef>
                <a:spcPts val="0"/>
              </a:spcBef>
              <a:spcAft>
                <a:spcPts val="0"/>
              </a:spcAft>
              <a:buNone/>
            </a:pPr>
            <a:r>
              <a:rPr b="0" lang="en" sz="3000"/>
              <a:t>0</a:t>
            </a:r>
            <a:r>
              <a:rPr b="0" lang="en"/>
              <a:t>5-SEO</a:t>
            </a:r>
            <a:endParaRPr sz="3000"/>
          </a:p>
        </p:txBody>
      </p:sp>
      <p:sp>
        <p:nvSpPr>
          <p:cNvPr id="213" name="Google Shape;213;p26"/>
          <p:cNvSpPr txBox="1"/>
          <p:nvPr>
            <p:ph idx="1" type="subTitle"/>
          </p:nvPr>
        </p:nvSpPr>
        <p:spPr>
          <a:xfrm>
            <a:off x="724950" y="3313925"/>
            <a:ext cx="3300900" cy="75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300"/>
              <a:t>How well can search engines understand your content?</a:t>
            </a:r>
            <a:endParaRPr sz="1300"/>
          </a:p>
        </p:txBody>
      </p:sp>
      <p:pic>
        <p:nvPicPr>
          <p:cNvPr id="214" name="Google Shape;214;p26"/>
          <p:cNvPicPr preferRelativeResize="0"/>
          <p:nvPr/>
        </p:nvPicPr>
        <p:blipFill>
          <a:blip r:embed="rId3">
            <a:alphaModFix/>
          </a:blip>
          <a:stretch>
            <a:fillRect/>
          </a:stretch>
        </p:blipFill>
        <p:spPr>
          <a:xfrm>
            <a:off x="3131800" y="0"/>
            <a:ext cx="1440200" cy="1337332"/>
          </a:xfrm>
          <a:prstGeom prst="rect">
            <a:avLst/>
          </a:prstGeom>
          <a:noFill/>
          <a:ln>
            <a:noFill/>
          </a:ln>
        </p:spPr>
      </p:pic>
      <p:sp>
        <p:nvSpPr>
          <p:cNvPr id="215" name="Google Shape;215;p26"/>
          <p:cNvSpPr txBox="1"/>
          <p:nvPr>
            <p:ph idx="2" type="body"/>
          </p:nvPr>
        </p:nvSpPr>
        <p:spPr>
          <a:xfrm>
            <a:off x="6038550" y="2081288"/>
            <a:ext cx="1638900" cy="63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dk1"/>
                </a:solidFill>
              </a:rPr>
              <a:t>95%</a:t>
            </a:r>
            <a:endParaRPr sz="3600">
              <a:solidFill>
                <a:schemeClr val="dk1"/>
              </a:solidFill>
            </a:endParaRPr>
          </a:p>
          <a:p>
            <a:pPr indent="0" lvl="0" marL="0" rtl="0" algn="ctr">
              <a:spcBef>
                <a:spcPts val="1600"/>
              </a:spcBef>
              <a:spcAft>
                <a:spcPts val="1600"/>
              </a:spcAft>
              <a:buNone/>
            </a:pPr>
            <a:r>
              <a:t/>
            </a:r>
            <a:endParaRPr b="1" sz="2400">
              <a:solidFill>
                <a:schemeClr val="dk1"/>
              </a:solidFill>
            </a:endParaRPr>
          </a:p>
        </p:txBody>
      </p:sp>
      <p:sp>
        <p:nvSpPr>
          <p:cNvPr id="216" name="Google Shape;216;p26"/>
          <p:cNvSpPr/>
          <p:nvPr/>
        </p:nvSpPr>
        <p:spPr>
          <a:xfrm>
            <a:off x="5513395" y="1379567"/>
            <a:ext cx="2688900" cy="2688900"/>
          </a:xfrm>
          <a:prstGeom prst="blockArc">
            <a:avLst>
              <a:gd fmla="val 16211102" name="adj1"/>
              <a:gd fmla="val 15301549" name="adj2"/>
              <a:gd fmla="val 8350"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6"/>
          <p:cNvSpPr txBox="1"/>
          <p:nvPr>
            <p:ph idx="2" type="body"/>
          </p:nvPr>
        </p:nvSpPr>
        <p:spPr>
          <a:xfrm>
            <a:off x="5877325" y="2715963"/>
            <a:ext cx="1961100" cy="7590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100"/>
              <a:t>Sites are ranks top if optimised for search engine. Hence user traffic increases. </a:t>
            </a: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7"/>
          <p:cNvSpPr txBox="1"/>
          <p:nvPr>
            <p:ph type="title"/>
          </p:nvPr>
        </p:nvSpPr>
        <p:spPr>
          <a:xfrm>
            <a:off x="730000" y="1318650"/>
            <a:ext cx="3300900" cy="17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Supporting information</a:t>
            </a:r>
            <a:endParaRPr sz="3000"/>
          </a:p>
          <a:p>
            <a:pPr indent="0" lvl="0" marL="0" rtl="0" algn="l">
              <a:spcBef>
                <a:spcPts val="0"/>
              </a:spcBef>
              <a:spcAft>
                <a:spcPts val="0"/>
              </a:spcAft>
              <a:buNone/>
            </a:pPr>
            <a:r>
              <a:rPr b="0" lang="en" sz="3000"/>
              <a:t>0</a:t>
            </a:r>
            <a:r>
              <a:rPr b="0" lang="en"/>
              <a:t>6</a:t>
            </a:r>
            <a:r>
              <a:rPr b="0" lang="en"/>
              <a:t>-SSR</a:t>
            </a:r>
            <a:endParaRPr sz="3000"/>
          </a:p>
        </p:txBody>
      </p:sp>
      <p:sp>
        <p:nvSpPr>
          <p:cNvPr id="223" name="Google Shape;223;p27"/>
          <p:cNvSpPr txBox="1"/>
          <p:nvPr>
            <p:ph idx="1" type="subTitle"/>
          </p:nvPr>
        </p:nvSpPr>
        <p:spPr>
          <a:xfrm>
            <a:off x="724950" y="3313925"/>
            <a:ext cx="3300900" cy="75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300"/>
              <a:t>Is all your page content served to the client Browser </a:t>
            </a:r>
            <a:r>
              <a:rPr lang="en" sz="1300"/>
              <a:t>?</a:t>
            </a:r>
            <a:endParaRPr sz="1300"/>
          </a:p>
        </p:txBody>
      </p:sp>
      <p:pic>
        <p:nvPicPr>
          <p:cNvPr id="224" name="Google Shape;224;p27"/>
          <p:cNvPicPr preferRelativeResize="0"/>
          <p:nvPr/>
        </p:nvPicPr>
        <p:blipFill>
          <a:blip r:embed="rId3">
            <a:alphaModFix/>
          </a:blip>
          <a:stretch>
            <a:fillRect/>
          </a:stretch>
        </p:blipFill>
        <p:spPr>
          <a:xfrm>
            <a:off x="3131800" y="0"/>
            <a:ext cx="1440200" cy="1337332"/>
          </a:xfrm>
          <a:prstGeom prst="rect">
            <a:avLst/>
          </a:prstGeom>
          <a:noFill/>
          <a:ln>
            <a:noFill/>
          </a:ln>
        </p:spPr>
      </p:pic>
      <p:sp>
        <p:nvSpPr>
          <p:cNvPr id="225" name="Google Shape;225;p27"/>
          <p:cNvSpPr txBox="1"/>
          <p:nvPr>
            <p:ph idx="2" type="body"/>
          </p:nvPr>
        </p:nvSpPr>
        <p:spPr>
          <a:xfrm>
            <a:off x="6038550" y="2081288"/>
            <a:ext cx="1638900" cy="63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dk1"/>
                </a:solidFill>
              </a:rPr>
              <a:t>95%</a:t>
            </a:r>
            <a:endParaRPr sz="3600">
              <a:solidFill>
                <a:schemeClr val="dk1"/>
              </a:solidFill>
            </a:endParaRPr>
          </a:p>
          <a:p>
            <a:pPr indent="0" lvl="0" marL="0" rtl="0" algn="ctr">
              <a:spcBef>
                <a:spcPts val="1600"/>
              </a:spcBef>
              <a:spcAft>
                <a:spcPts val="1600"/>
              </a:spcAft>
              <a:buNone/>
            </a:pPr>
            <a:r>
              <a:t/>
            </a:r>
            <a:endParaRPr b="1" sz="2400">
              <a:solidFill>
                <a:schemeClr val="dk1"/>
              </a:solidFill>
            </a:endParaRPr>
          </a:p>
        </p:txBody>
      </p:sp>
      <p:sp>
        <p:nvSpPr>
          <p:cNvPr id="226" name="Google Shape;226;p27"/>
          <p:cNvSpPr/>
          <p:nvPr/>
        </p:nvSpPr>
        <p:spPr>
          <a:xfrm>
            <a:off x="5513395" y="1379567"/>
            <a:ext cx="2688900" cy="2688900"/>
          </a:xfrm>
          <a:prstGeom prst="blockArc">
            <a:avLst>
              <a:gd fmla="val 16211102" name="adj1"/>
              <a:gd fmla="val 15301549" name="adj2"/>
              <a:gd fmla="val 8350"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7"/>
          <p:cNvSpPr txBox="1"/>
          <p:nvPr>
            <p:ph idx="2" type="body"/>
          </p:nvPr>
        </p:nvSpPr>
        <p:spPr>
          <a:xfrm>
            <a:off x="5877325" y="2715963"/>
            <a:ext cx="1961100" cy="7590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100"/>
              <a:t>Site performance and SEO increased by the SSR </a:t>
            </a:r>
            <a:r>
              <a:rPr lang="en" sz="1100"/>
              <a:t>integration.</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8"/>
          <p:cNvSpPr txBox="1"/>
          <p:nvPr>
            <p:ph type="title"/>
          </p:nvPr>
        </p:nvSpPr>
        <p:spPr>
          <a:xfrm>
            <a:off x="730000" y="1318650"/>
            <a:ext cx="3300900" cy="17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Supporting information</a:t>
            </a:r>
            <a:endParaRPr sz="3000"/>
          </a:p>
          <a:p>
            <a:pPr indent="0" lvl="0" marL="0" rtl="0" algn="l">
              <a:spcBef>
                <a:spcPts val="0"/>
              </a:spcBef>
              <a:spcAft>
                <a:spcPts val="0"/>
              </a:spcAft>
              <a:buNone/>
            </a:pPr>
            <a:r>
              <a:rPr b="0" lang="en" sz="3000"/>
              <a:t>0</a:t>
            </a:r>
            <a:r>
              <a:rPr b="0" lang="en"/>
              <a:t>7-Localisation</a:t>
            </a:r>
            <a:endParaRPr sz="3000"/>
          </a:p>
        </p:txBody>
      </p:sp>
      <p:sp>
        <p:nvSpPr>
          <p:cNvPr id="233" name="Google Shape;233;p28"/>
          <p:cNvSpPr txBox="1"/>
          <p:nvPr>
            <p:ph idx="1" type="subTitle"/>
          </p:nvPr>
        </p:nvSpPr>
        <p:spPr>
          <a:xfrm>
            <a:off x="724950" y="3313925"/>
            <a:ext cx="3300900" cy="75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300"/>
              <a:t>Is all your page content served to the client Browser with different geolocation locales ?</a:t>
            </a:r>
            <a:endParaRPr sz="1300"/>
          </a:p>
        </p:txBody>
      </p:sp>
      <p:pic>
        <p:nvPicPr>
          <p:cNvPr id="234" name="Google Shape;234;p28"/>
          <p:cNvPicPr preferRelativeResize="0"/>
          <p:nvPr/>
        </p:nvPicPr>
        <p:blipFill>
          <a:blip r:embed="rId3">
            <a:alphaModFix/>
          </a:blip>
          <a:stretch>
            <a:fillRect/>
          </a:stretch>
        </p:blipFill>
        <p:spPr>
          <a:xfrm>
            <a:off x="3071725" y="0"/>
            <a:ext cx="1500283" cy="1318650"/>
          </a:xfrm>
          <a:prstGeom prst="rect">
            <a:avLst/>
          </a:prstGeom>
          <a:noFill/>
          <a:ln>
            <a:noFill/>
          </a:ln>
        </p:spPr>
      </p:pic>
      <p:sp>
        <p:nvSpPr>
          <p:cNvPr id="235" name="Google Shape;235;p28"/>
          <p:cNvSpPr txBox="1"/>
          <p:nvPr>
            <p:ph idx="2" type="body"/>
          </p:nvPr>
        </p:nvSpPr>
        <p:spPr>
          <a:xfrm>
            <a:off x="6038550" y="2081288"/>
            <a:ext cx="1638900" cy="63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dk1"/>
                </a:solidFill>
              </a:rPr>
              <a:t>95</a:t>
            </a:r>
            <a:r>
              <a:rPr b="1" lang="en" sz="3600">
                <a:solidFill>
                  <a:schemeClr val="dk1"/>
                </a:solidFill>
              </a:rPr>
              <a:t>%</a:t>
            </a:r>
            <a:endParaRPr sz="3600">
              <a:solidFill>
                <a:schemeClr val="dk1"/>
              </a:solidFill>
            </a:endParaRPr>
          </a:p>
          <a:p>
            <a:pPr indent="0" lvl="0" marL="0" rtl="0" algn="ctr">
              <a:spcBef>
                <a:spcPts val="1600"/>
              </a:spcBef>
              <a:spcAft>
                <a:spcPts val="1600"/>
              </a:spcAft>
              <a:buNone/>
            </a:pPr>
            <a:r>
              <a:t/>
            </a:r>
            <a:endParaRPr b="1" sz="2400">
              <a:solidFill>
                <a:schemeClr val="dk1"/>
              </a:solidFill>
            </a:endParaRPr>
          </a:p>
        </p:txBody>
      </p:sp>
      <p:sp>
        <p:nvSpPr>
          <p:cNvPr id="236" name="Google Shape;236;p28"/>
          <p:cNvSpPr/>
          <p:nvPr/>
        </p:nvSpPr>
        <p:spPr>
          <a:xfrm>
            <a:off x="5513395" y="1379567"/>
            <a:ext cx="2688900" cy="2688900"/>
          </a:xfrm>
          <a:prstGeom prst="blockArc">
            <a:avLst>
              <a:gd fmla="val 16211102" name="adj1"/>
              <a:gd fmla="val 15301549" name="adj2"/>
              <a:gd fmla="val 8350"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8"/>
          <p:cNvSpPr txBox="1"/>
          <p:nvPr>
            <p:ph idx="2" type="body"/>
          </p:nvPr>
        </p:nvSpPr>
        <p:spPr>
          <a:xfrm>
            <a:off x="5877325" y="2715963"/>
            <a:ext cx="1961100" cy="7590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100"/>
              <a:t>Localised content help in SEO and Accessibility. Hence increases the user base.</a:t>
            </a:r>
            <a:endParaRPr sz="1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9"/>
          <p:cNvSpPr txBox="1"/>
          <p:nvPr>
            <p:ph type="title"/>
          </p:nvPr>
        </p:nvSpPr>
        <p:spPr>
          <a:xfrm>
            <a:off x="730000" y="1318650"/>
            <a:ext cx="3680700" cy="17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Supporting information</a:t>
            </a:r>
            <a:endParaRPr sz="3000"/>
          </a:p>
          <a:p>
            <a:pPr indent="0" lvl="0" marL="0" rtl="0" algn="l">
              <a:spcBef>
                <a:spcPts val="0"/>
              </a:spcBef>
              <a:spcAft>
                <a:spcPts val="0"/>
              </a:spcAft>
              <a:buNone/>
            </a:pPr>
            <a:r>
              <a:rPr b="0" lang="en" sz="3000"/>
              <a:t>0</a:t>
            </a:r>
            <a:r>
              <a:rPr b="0" lang="en"/>
              <a:t>8</a:t>
            </a:r>
            <a:r>
              <a:rPr b="0" lang="en"/>
              <a:t>-Social Presence</a:t>
            </a:r>
            <a:endParaRPr sz="3000"/>
          </a:p>
        </p:txBody>
      </p:sp>
      <p:sp>
        <p:nvSpPr>
          <p:cNvPr id="243" name="Google Shape;243;p29"/>
          <p:cNvSpPr txBox="1"/>
          <p:nvPr>
            <p:ph idx="1" type="subTitle"/>
          </p:nvPr>
        </p:nvSpPr>
        <p:spPr>
          <a:xfrm>
            <a:off x="724950" y="3313925"/>
            <a:ext cx="3300900" cy="75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t>Is all your app/site available in multiple social platforms like facebook, twitter and all?</a:t>
            </a:r>
            <a:endParaRPr sz="1300"/>
          </a:p>
          <a:p>
            <a:pPr indent="0" lvl="0" marL="0" rtl="0" algn="l">
              <a:lnSpc>
                <a:spcPct val="115000"/>
              </a:lnSpc>
              <a:spcBef>
                <a:spcPts val="1000"/>
              </a:spcBef>
              <a:spcAft>
                <a:spcPts val="1000"/>
              </a:spcAft>
              <a:buNone/>
            </a:pPr>
            <a:r>
              <a:t/>
            </a:r>
            <a:endParaRPr sz="1300"/>
          </a:p>
        </p:txBody>
      </p:sp>
      <p:pic>
        <p:nvPicPr>
          <p:cNvPr id="244" name="Google Shape;244;p29"/>
          <p:cNvPicPr preferRelativeResize="0"/>
          <p:nvPr/>
        </p:nvPicPr>
        <p:blipFill>
          <a:blip r:embed="rId3">
            <a:alphaModFix/>
          </a:blip>
          <a:stretch>
            <a:fillRect/>
          </a:stretch>
        </p:blipFill>
        <p:spPr>
          <a:xfrm>
            <a:off x="3131800" y="0"/>
            <a:ext cx="1440200" cy="1337332"/>
          </a:xfrm>
          <a:prstGeom prst="rect">
            <a:avLst/>
          </a:prstGeom>
          <a:noFill/>
          <a:ln>
            <a:noFill/>
          </a:ln>
        </p:spPr>
      </p:pic>
      <p:sp>
        <p:nvSpPr>
          <p:cNvPr id="245" name="Google Shape;245;p29"/>
          <p:cNvSpPr txBox="1"/>
          <p:nvPr>
            <p:ph idx="2" type="body"/>
          </p:nvPr>
        </p:nvSpPr>
        <p:spPr>
          <a:xfrm>
            <a:off x="6038550" y="2081288"/>
            <a:ext cx="1638900" cy="63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dk1"/>
                </a:solidFill>
              </a:rPr>
              <a:t>95%</a:t>
            </a:r>
            <a:endParaRPr sz="3600">
              <a:solidFill>
                <a:schemeClr val="dk1"/>
              </a:solidFill>
            </a:endParaRPr>
          </a:p>
          <a:p>
            <a:pPr indent="0" lvl="0" marL="0" rtl="0" algn="ctr">
              <a:spcBef>
                <a:spcPts val="1600"/>
              </a:spcBef>
              <a:spcAft>
                <a:spcPts val="1600"/>
              </a:spcAft>
              <a:buNone/>
            </a:pPr>
            <a:r>
              <a:t/>
            </a:r>
            <a:endParaRPr b="1" sz="2400">
              <a:solidFill>
                <a:schemeClr val="dk1"/>
              </a:solidFill>
            </a:endParaRPr>
          </a:p>
        </p:txBody>
      </p:sp>
      <p:sp>
        <p:nvSpPr>
          <p:cNvPr id="246" name="Google Shape;246;p29"/>
          <p:cNvSpPr/>
          <p:nvPr/>
        </p:nvSpPr>
        <p:spPr>
          <a:xfrm>
            <a:off x="5513395" y="1379567"/>
            <a:ext cx="2688900" cy="2688900"/>
          </a:xfrm>
          <a:prstGeom prst="blockArc">
            <a:avLst>
              <a:gd fmla="val 16211102" name="adj1"/>
              <a:gd fmla="val 15301549" name="adj2"/>
              <a:gd fmla="val 8350"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9"/>
          <p:cNvSpPr txBox="1"/>
          <p:nvPr>
            <p:ph idx="2" type="body"/>
          </p:nvPr>
        </p:nvSpPr>
        <p:spPr>
          <a:xfrm>
            <a:off x="5877325" y="2715963"/>
            <a:ext cx="1961100" cy="7590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100"/>
              <a:t>Sites present in social platforms increases the user by sharing and caring.</a:t>
            </a:r>
            <a:endParaRPr sz="1100"/>
          </a:p>
        </p:txBody>
      </p:sp>
      <p:pic>
        <p:nvPicPr>
          <p:cNvPr id="248" name="Google Shape;248;p29"/>
          <p:cNvPicPr preferRelativeResize="0"/>
          <p:nvPr/>
        </p:nvPicPr>
        <p:blipFill>
          <a:blip r:embed="rId4">
            <a:alphaModFix/>
          </a:blip>
          <a:stretch>
            <a:fillRect/>
          </a:stretch>
        </p:blipFill>
        <p:spPr>
          <a:xfrm>
            <a:off x="727896" y="0"/>
            <a:ext cx="2420625" cy="520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0"/>
          <p:cNvSpPr txBox="1"/>
          <p:nvPr>
            <p:ph type="title"/>
          </p:nvPr>
        </p:nvSpPr>
        <p:spPr>
          <a:xfrm>
            <a:off x="730000" y="1318650"/>
            <a:ext cx="3667200" cy="17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Supporting information</a:t>
            </a:r>
            <a:endParaRPr sz="3000"/>
          </a:p>
          <a:p>
            <a:pPr indent="0" lvl="0" marL="0" rtl="0" algn="l">
              <a:spcBef>
                <a:spcPts val="0"/>
              </a:spcBef>
              <a:spcAft>
                <a:spcPts val="0"/>
              </a:spcAft>
              <a:buNone/>
            </a:pPr>
            <a:r>
              <a:rPr b="0" lang="en" sz="3000"/>
              <a:t>0</a:t>
            </a:r>
            <a:r>
              <a:rPr b="0" lang="en"/>
              <a:t>8-Security </a:t>
            </a:r>
            <a:r>
              <a:rPr b="0" lang="en"/>
              <a:t>Measures</a:t>
            </a:r>
            <a:endParaRPr sz="3000"/>
          </a:p>
        </p:txBody>
      </p:sp>
      <p:sp>
        <p:nvSpPr>
          <p:cNvPr id="254" name="Google Shape;254;p30"/>
          <p:cNvSpPr txBox="1"/>
          <p:nvPr>
            <p:ph idx="1" type="subTitle"/>
          </p:nvPr>
        </p:nvSpPr>
        <p:spPr>
          <a:xfrm>
            <a:off x="724950" y="3313925"/>
            <a:ext cx="3300900" cy="1785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t>Is  your app/site secure enough to trust your user?</a:t>
            </a:r>
            <a:endParaRPr sz="1300"/>
          </a:p>
          <a:p>
            <a:pPr indent="0" lvl="0" marL="0" rtl="0" algn="l">
              <a:lnSpc>
                <a:spcPct val="115000"/>
              </a:lnSpc>
              <a:spcBef>
                <a:spcPts val="1000"/>
              </a:spcBef>
              <a:spcAft>
                <a:spcPts val="0"/>
              </a:spcAft>
              <a:buNone/>
            </a:pPr>
            <a:r>
              <a:rPr lang="en" sz="1300"/>
              <a:t>Consider </a:t>
            </a:r>
            <a:r>
              <a:rPr lang="en" sz="1300"/>
              <a:t>following</a:t>
            </a:r>
            <a:r>
              <a:rPr lang="en" sz="1300"/>
              <a:t> measures</a:t>
            </a:r>
            <a:br>
              <a:rPr lang="en" sz="1300"/>
            </a:br>
            <a:r>
              <a:rPr lang="en" sz="1300">
                <a:solidFill>
                  <a:srgbClr val="333333"/>
                </a:solidFill>
                <a:latin typeface="Roboto"/>
                <a:ea typeface="Roboto"/>
                <a:cs typeface="Roboto"/>
                <a:sym typeface="Roboto"/>
              </a:rPr>
              <a:t>- Preventing cross-site scripting (XSS)</a:t>
            </a:r>
            <a:br>
              <a:rPr lang="en" sz="1300">
                <a:solidFill>
                  <a:srgbClr val="333333"/>
                </a:solidFill>
                <a:latin typeface="Roboto"/>
                <a:ea typeface="Roboto"/>
                <a:cs typeface="Roboto"/>
                <a:sym typeface="Roboto"/>
              </a:rPr>
            </a:br>
            <a:r>
              <a:rPr lang="en" sz="1300">
                <a:solidFill>
                  <a:srgbClr val="333333"/>
                </a:solidFill>
                <a:latin typeface="Roboto"/>
                <a:ea typeface="Roboto"/>
                <a:cs typeface="Roboto"/>
                <a:sym typeface="Roboto"/>
              </a:rPr>
              <a:t>- Cross-site request forgery (CSRF)</a:t>
            </a:r>
            <a:br>
              <a:rPr lang="en" sz="1300">
                <a:solidFill>
                  <a:srgbClr val="333333"/>
                </a:solidFill>
                <a:latin typeface="Roboto"/>
                <a:ea typeface="Roboto"/>
                <a:cs typeface="Roboto"/>
                <a:sym typeface="Roboto"/>
              </a:rPr>
            </a:br>
            <a:r>
              <a:rPr lang="en" sz="1300">
                <a:solidFill>
                  <a:srgbClr val="333333"/>
                </a:solidFill>
                <a:latin typeface="Roboto"/>
                <a:ea typeface="Roboto"/>
                <a:cs typeface="Roboto"/>
                <a:sym typeface="Roboto"/>
              </a:rPr>
              <a:t>- Cross-site script inclusion (XSSI)</a:t>
            </a:r>
            <a:endParaRPr sz="1300">
              <a:solidFill>
                <a:srgbClr val="333333"/>
              </a:solidFill>
              <a:latin typeface="Roboto"/>
              <a:ea typeface="Roboto"/>
              <a:cs typeface="Roboto"/>
              <a:sym typeface="Roboto"/>
            </a:endParaRPr>
          </a:p>
          <a:p>
            <a:pPr indent="0" lvl="0" marL="0" rtl="0" algn="l">
              <a:lnSpc>
                <a:spcPct val="115000"/>
              </a:lnSpc>
              <a:spcBef>
                <a:spcPts val="1000"/>
              </a:spcBef>
              <a:spcAft>
                <a:spcPts val="0"/>
              </a:spcAft>
              <a:buNone/>
            </a:pPr>
            <a:r>
              <a:t/>
            </a:r>
            <a:endParaRPr sz="1300">
              <a:solidFill>
                <a:srgbClr val="333333"/>
              </a:solidFill>
              <a:latin typeface="Roboto"/>
              <a:ea typeface="Roboto"/>
              <a:cs typeface="Roboto"/>
              <a:sym typeface="Roboto"/>
            </a:endParaRPr>
          </a:p>
          <a:p>
            <a:pPr indent="0" lvl="0" marL="0" rtl="0" algn="l">
              <a:lnSpc>
                <a:spcPct val="115000"/>
              </a:lnSpc>
              <a:spcBef>
                <a:spcPts val="1000"/>
              </a:spcBef>
              <a:spcAft>
                <a:spcPts val="0"/>
              </a:spcAft>
              <a:buNone/>
            </a:pPr>
            <a:r>
              <a:t/>
            </a:r>
            <a:endParaRPr sz="1300">
              <a:solidFill>
                <a:srgbClr val="333333"/>
              </a:solidFill>
              <a:latin typeface="Roboto"/>
              <a:ea typeface="Roboto"/>
              <a:cs typeface="Roboto"/>
              <a:sym typeface="Roboto"/>
            </a:endParaRPr>
          </a:p>
          <a:p>
            <a:pPr indent="0" lvl="0" marL="0" rtl="0" algn="l">
              <a:lnSpc>
                <a:spcPct val="115000"/>
              </a:lnSpc>
              <a:spcBef>
                <a:spcPts val="1000"/>
              </a:spcBef>
              <a:spcAft>
                <a:spcPts val="0"/>
              </a:spcAft>
              <a:buNone/>
            </a:pPr>
            <a:r>
              <a:t/>
            </a:r>
            <a:endParaRPr sz="1300"/>
          </a:p>
          <a:p>
            <a:pPr indent="0" lvl="0" marL="0" rtl="0" algn="l">
              <a:lnSpc>
                <a:spcPct val="115000"/>
              </a:lnSpc>
              <a:spcBef>
                <a:spcPts val="1000"/>
              </a:spcBef>
              <a:spcAft>
                <a:spcPts val="1000"/>
              </a:spcAft>
              <a:buNone/>
            </a:pPr>
            <a:r>
              <a:t/>
            </a:r>
            <a:endParaRPr sz="1300"/>
          </a:p>
        </p:txBody>
      </p:sp>
      <p:pic>
        <p:nvPicPr>
          <p:cNvPr id="255" name="Google Shape;255;p30"/>
          <p:cNvPicPr preferRelativeResize="0"/>
          <p:nvPr/>
        </p:nvPicPr>
        <p:blipFill>
          <a:blip r:embed="rId3">
            <a:alphaModFix/>
          </a:blip>
          <a:stretch>
            <a:fillRect/>
          </a:stretch>
        </p:blipFill>
        <p:spPr>
          <a:xfrm>
            <a:off x="3131800" y="0"/>
            <a:ext cx="1440200" cy="1337332"/>
          </a:xfrm>
          <a:prstGeom prst="rect">
            <a:avLst/>
          </a:prstGeom>
          <a:noFill/>
          <a:ln>
            <a:noFill/>
          </a:ln>
        </p:spPr>
      </p:pic>
      <p:sp>
        <p:nvSpPr>
          <p:cNvPr id="256" name="Google Shape;256;p30"/>
          <p:cNvSpPr txBox="1"/>
          <p:nvPr>
            <p:ph idx="2" type="body"/>
          </p:nvPr>
        </p:nvSpPr>
        <p:spPr>
          <a:xfrm>
            <a:off x="6038550" y="2081288"/>
            <a:ext cx="1638900" cy="63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dk1"/>
                </a:solidFill>
              </a:rPr>
              <a:t>95%</a:t>
            </a:r>
            <a:endParaRPr sz="3600">
              <a:solidFill>
                <a:schemeClr val="dk1"/>
              </a:solidFill>
            </a:endParaRPr>
          </a:p>
          <a:p>
            <a:pPr indent="0" lvl="0" marL="0" rtl="0" algn="ctr">
              <a:spcBef>
                <a:spcPts val="1600"/>
              </a:spcBef>
              <a:spcAft>
                <a:spcPts val="1600"/>
              </a:spcAft>
              <a:buNone/>
            </a:pPr>
            <a:r>
              <a:t/>
            </a:r>
            <a:endParaRPr b="1" sz="2400">
              <a:solidFill>
                <a:schemeClr val="dk1"/>
              </a:solidFill>
            </a:endParaRPr>
          </a:p>
        </p:txBody>
      </p:sp>
      <p:sp>
        <p:nvSpPr>
          <p:cNvPr id="257" name="Google Shape;257;p30"/>
          <p:cNvSpPr/>
          <p:nvPr/>
        </p:nvSpPr>
        <p:spPr>
          <a:xfrm>
            <a:off x="5513395" y="1379567"/>
            <a:ext cx="2688900" cy="2688900"/>
          </a:xfrm>
          <a:prstGeom prst="blockArc">
            <a:avLst>
              <a:gd fmla="val 16211102" name="adj1"/>
              <a:gd fmla="val 15301549" name="adj2"/>
              <a:gd fmla="val 8350"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0"/>
          <p:cNvSpPr txBox="1"/>
          <p:nvPr>
            <p:ph idx="2" type="body"/>
          </p:nvPr>
        </p:nvSpPr>
        <p:spPr>
          <a:xfrm>
            <a:off x="5877325" y="2715963"/>
            <a:ext cx="1961100" cy="7590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100"/>
              <a:t>Trusted sites attracts more user then a non-trusted site.</a:t>
            </a:r>
            <a:endParaRPr sz="1100"/>
          </a:p>
        </p:txBody>
      </p:sp>
      <p:pic>
        <p:nvPicPr>
          <p:cNvPr id="259" name="Google Shape;259;p30"/>
          <p:cNvPicPr preferRelativeResize="0"/>
          <p:nvPr/>
        </p:nvPicPr>
        <p:blipFill>
          <a:blip r:embed="rId4">
            <a:alphaModFix/>
          </a:blip>
          <a:stretch>
            <a:fillRect/>
          </a:stretch>
        </p:blipFill>
        <p:spPr>
          <a:xfrm>
            <a:off x="724950" y="0"/>
            <a:ext cx="2464301" cy="560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3" name="Shape 263"/>
        <p:cNvGrpSpPr/>
        <p:nvPr/>
      </p:nvGrpSpPr>
      <p:grpSpPr>
        <a:xfrm>
          <a:off x="0" y="0"/>
          <a:ext cx="0" cy="0"/>
          <a:chOff x="0" y="0"/>
          <a:chExt cx="0" cy="0"/>
        </a:xfrm>
      </p:grpSpPr>
      <p:sp>
        <p:nvSpPr>
          <p:cNvPr id="264" name="Google Shape;264;p3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Opportunity for Solution Architecture Proposal</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description</a:t>
            </a:r>
            <a:endParaRPr/>
          </a:p>
        </p:txBody>
      </p:sp>
      <p:sp>
        <p:nvSpPr>
          <p:cNvPr id="270" name="Google Shape;270;p32"/>
          <p:cNvSpPr txBox="1"/>
          <p:nvPr>
            <p:ph idx="1" type="body"/>
          </p:nvPr>
        </p:nvSpPr>
        <p:spPr>
          <a:xfrm>
            <a:off x="729450" y="2078875"/>
            <a:ext cx="7902000" cy="2955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As </a:t>
            </a:r>
            <a:r>
              <a:rPr lang="en"/>
              <a:t>mentioned</a:t>
            </a:r>
            <a:r>
              <a:rPr lang="en"/>
              <a:t> in root cause analysis, I would prefer to create a </a:t>
            </a:r>
            <a:r>
              <a:rPr b="1" lang="en"/>
              <a:t>Cutting edge SPA  architecture</a:t>
            </a:r>
            <a:r>
              <a:rPr lang="en"/>
              <a:t> with </a:t>
            </a:r>
            <a:r>
              <a:rPr b="1" lang="en"/>
              <a:t>Hybrid tech stack</a:t>
            </a:r>
            <a:r>
              <a:rPr lang="en"/>
              <a:t> </a:t>
            </a:r>
            <a:r>
              <a:rPr lang="en"/>
              <a:t>which is </a:t>
            </a:r>
            <a:r>
              <a:rPr lang="en"/>
              <a:t>preferably</a:t>
            </a:r>
            <a:r>
              <a:rPr lang="en"/>
              <a:t> enable with  </a:t>
            </a:r>
            <a:r>
              <a:rPr b="1" lang="en"/>
              <a:t>SSR</a:t>
            </a:r>
            <a:r>
              <a:rPr lang="en"/>
              <a:t>, </a:t>
            </a:r>
            <a:r>
              <a:rPr b="1" lang="en"/>
              <a:t>PWA</a:t>
            </a:r>
            <a:r>
              <a:rPr lang="en"/>
              <a:t>  for  </a:t>
            </a:r>
            <a:r>
              <a:rPr lang="en"/>
              <a:t>performance and user experience, </a:t>
            </a:r>
            <a:r>
              <a:rPr b="1" lang="en"/>
              <a:t>Analytics</a:t>
            </a:r>
            <a:r>
              <a:rPr lang="en"/>
              <a:t> to improve </a:t>
            </a:r>
            <a:r>
              <a:rPr b="1" lang="en"/>
              <a:t>SEO</a:t>
            </a:r>
            <a:r>
              <a:rPr lang="en"/>
              <a:t> integrations, support </a:t>
            </a:r>
            <a:r>
              <a:rPr b="1" lang="en"/>
              <a:t>i18n</a:t>
            </a:r>
            <a:r>
              <a:rPr lang="en"/>
              <a:t> - multi-lingual localised content for  geolocation footprint with And also </a:t>
            </a:r>
            <a:r>
              <a:rPr b="1" lang="en"/>
              <a:t>Routing</a:t>
            </a:r>
            <a:r>
              <a:rPr lang="en"/>
              <a:t> for multi page navigation. The app should </a:t>
            </a:r>
            <a:r>
              <a:rPr b="1" lang="en"/>
              <a:t>accessible</a:t>
            </a:r>
            <a:r>
              <a:rPr lang="en"/>
              <a:t> to all users, </a:t>
            </a:r>
            <a:r>
              <a:rPr b="1" lang="en"/>
              <a:t>scalable</a:t>
            </a:r>
            <a:r>
              <a:rPr lang="en"/>
              <a:t> and </a:t>
            </a:r>
            <a:r>
              <a:rPr b="1" lang="en"/>
              <a:t>extensible</a:t>
            </a:r>
            <a:r>
              <a:rPr lang="en"/>
              <a:t> for the developers. It Should support </a:t>
            </a:r>
            <a:r>
              <a:rPr b="1" lang="en"/>
              <a:t>offline viewing</a:t>
            </a:r>
            <a:r>
              <a:rPr lang="en"/>
              <a:t> for users for the better user experience. </a:t>
            </a:r>
            <a:br>
              <a:rPr lang="en"/>
            </a:br>
            <a:r>
              <a:rPr lang="en"/>
              <a:t>In this solutioning the following aspect needs to be take care of the following principles of architecture-</a:t>
            </a:r>
            <a:endParaRPr/>
          </a:p>
          <a:p>
            <a:pPr indent="-311150" lvl="0" marL="457200" rtl="0" algn="l">
              <a:lnSpc>
                <a:spcPct val="150000"/>
              </a:lnSpc>
              <a:spcBef>
                <a:spcPts val="1600"/>
              </a:spcBef>
              <a:spcAft>
                <a:spcPts val="0"/>
              </a:spcAft>
              <a:buSzPts val="1300"/>
              <a:buAutoNum type="arabicPeriod"/>
            </a:pPr>
            <a:r>
              <a:rPr b="1" lang="en"/>
              <a:t>DRY</a:t>
            </a:r>
            <a:r>
              <a:rPr lang="en"/>
              <a:t>- Don’t Repeat Yourself</a:t>
            </a:r>
            <a:endParaRPr/>
          </a:p>
          <a:p>
            <a:pPr indent="-311150" lvl="0" marL="457200" rtl="0" algn="l">
              <a:lnSpc>
                <a:spcPct val="150000"/>
              </a:lnSpc>
              <a:spcBef>
                <a:spcPts val="0"/>
              </a:spcBef>
              <a:spcAft>
                <a:spcPts val="0"/>
              </a:spcAft>
              <a:buSzPts val="1300"/>
              <a:buAutoNum type="arabicPeriod"/>
            </a:pPr>
            <a:r>
              <a:rPr b="1" lang="en"/>
              <a:t>KISS - </a:t>
            </a:r>
            <a:r>
              <a:rPr lang="en"/>
              <a:t>Keep It Simple Stupid</a:t>
            </a:r>
            <a:endParaRPr/>
          </a:p>
          <a:p>
            <a:pPr indent="-311150" lvl="0" marL="457200" rtl="0" algn="l">
              <a:lnSpc>
                <a:spcPct val="150000"/>
              </a:lnSpc>
              <a:spcBef>
                <a:spcPts val="0"/>
              </a:spcBef>
              <a:spcAft>
                <a:spcPts val="0"/>
              </a:spcAft>
              <a:buSzPts val="1300"/>
              <a:buAutoNum type="arabicPeriod"/>
            </a:pPr>
            <a:r>
              <a:rPr b="1" lang="en"/>
              <a:t>SOLID Principle</a:t>
            </a:r>
            <a:endParaRPr/>
          </a:p>
          <a:p>
            <a:pPr indent="0" lvl="0" marL="0" rtl="0" algn="l">
              <a:lnSpc>
                <a:spcPct val="150000"/>
              </a:lnSpc>
              <a:spcBef>
                <a:spcPts val="160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description Conted..</a:t>
            </a:r>
            <a:endParaRPr/>
          </a:p>
        </p:txBody>
      </p:sp>
      <p:sp>
        <p:nvSpPr>
          <p:cNvPr id="276" name="Google Shape;276;p33"/>
          <p:cNvSpPr txBox="1"/>
          <p:nvPr>
            <p:ph idx="1" type="body"/>
          </p:nvPr>
        </p:nvSpPr>
        <p:spPr>
          <a:xfrm>
            <a:off x="729450" y="2078875"/>
            <a:ext cx="7902000" cy="2779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t>The five SOLID principles are:</a:t>
            </a:r>
            <a:endParaRPr b="1"/>
          </a:p>
          <a:p>
            <a:pPr indent="-311150" lvl="0" marL="457200" rtl="0" algn="l">
              <a:lnSpc>
                <a:spcPct val="150000"/>
              </a:lnSpc>
              <a:spcBef>
                <a:spcPts val="1600"/>
              </a:spcBef>
              <a:spcAft>
                <a:spcPts val="0"/>
              </a:spcAft>
              <a:buSzPts val="1300"/>
              <a:buChar char="●"/>
            </a:pPr>
            <a:r>
              <a:rPr b="1" lang="en"/>
              <a:t>Single responsibility principle: </a:t>
            </a:r>
            <a:r>
              <a:rPr lang="en"/>
              <a:t>a class should have one, and only one, reason to change</a:t>
            </a:r>
            <a:endParaRPr/>
          </a:p>
          <a:p>
            <a:pPr indent="-311150" lvl="0" marL="457200" rtl="0" algn="l">
              <a:lnSpc>
                <a:spcPct val="150000"/>
              </a:lnSpc>
              <a:spcBef>
                <a:spcPts val="0"/>
              </a:spcBef>
              <a:spcAft>
                <a:spcPts val="0"/>
              </a:spcAft>
              <a:buSzPts val="1300"/>
              <a:buChar char="●"/>
            </a:pPr>
            <a:r>
              <a:rPr b="1" lang="en"/>
              <a:t>Open-closed principle: </a:t>
            </a:r>
            <a:r>
              <a:rPr lang="en"/>
              <a:t>it should be possible to extend the behavior of a class without  modifying it.</a:t>
            </a:r>
            <a:endParaRPr/>
          </a:p>
          <a:p>
            <a:pPr indent="-311150" lvl="0" marL="457200" rtl="0" algn="l">
              <a:lnSpc>
                <a:spcPct val="150000"/>
              </a:lnSpc>
              <a:spcBef>
                <a:spcPts val="0"/>
              </a:spcBef>
              <a:spcAft>
                <a:spcPts val="0"/>
              </a:spcAft>
              <a:buSzPts val="1300"/>
              <a:buChar char="●"/>
            </a:pPr>
            <a:r>
              <a:rPr b="1" lang="en"/>
              <a:t>Liskov Substitution principle: </a:t>
            </a:r>
            <a:r>
              <a:rPr lang="en"/>
              <a:t>subclasses should be substitutable for their superclasses</a:t>
            </a:r>
            <a:endParaRPr/>
          </a:p>
          <a:p>
            <a:pPr indent="-311150" lvl="0" marL="457200" rtl="0" algn="l">
              <a:lnSpc>
                <a:spcPct val="150000"/>
              </a:lnSpc>
              <a:spcBef>
                <a:spcPts val="0"/>
              </a:spcBef>
              <a:spcAft>
                <a:spcPts val="0"/>
              </a:spcAft>
              <a:buSzPts val="1300"/>
              <a:buChar char="●"/>
            </a:pPr>
            <a:r>
              <a:rPr b="1" lang="en"/>
              <a:t>Interface segregation principle: </a:t>
            </a:r>
            <a:r>
              <a:rPr lang="en"/>
              <a:t>many small, client-specific interfaces are better than one general purpose interface.</a:t>
            </a:r>
            <a:endParaRPr/>
          </a:p>
          <a:p>
            <a:pPr indent="-311150" lvl="0" marL="457200" rtl="0" algn="l">
              <a:lnSpc>
                <a:spcPct val="150000"/>
              </a:lnSpc>
              <a:spcBef>
                <a:spcPts val="0"/>
              </a:spcBef>
              <a:spcAft>
                <a:spcPts val="0"/>
              </a:spcAft>
              <a:buSzPts val="1300"/>
              <a:buChar char="●"/>
            </a:pPr>
            <a:r>
              <a:rPr b="1" lang="en"/>
              <a:t>Dependency inversion principle: </a:t>
            </a:r>
            <a:r>
              <a:rPr lang="en"/>
              <a:t>depends on abstractions not concretions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4"/>
          <p:cNvSpPr txBox="1"/>
          <p:nvPr>
            <p:ph type="title"/>
          </p:nvPr>
        </p:nvSpPr>
        <p:spPr>
          <a:xfrm>
            <a:off x="661600" y="-687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it’s better than existing solutions </a:t>
            </a:r>
            <a:endParaRPr/>
          </a:p>
        </p:txBody>
      </p:sp>
      <p:pic>
        <p:nvPicPr>
          <p:cNvPr id="282" name="Google Shape;282;p34"/>
          <p:cNvPicPr preferRelativeResize="0"/>
          <p:nvPr/>
        </p:nvPicPr>
        <p:blipFill>
          <a:blip r:embed="rId3">
            <a:alphaModFix/>
          </a:blip>
          <a:stretch>
            <a:fillRect/>
          </a:stretch>
        </p:blipFill>
        <p:spPr>
          <a:xfrm>
            <a:off x="729450" y="542650"/>
            <a:ext cx="6702449" cy="4620376"/>
          </a:xfrm>
          <a:prstGeom prst="rect">
            <a:avLst/>
          </a:prstGeom>
          <a:noFill/>
          <a:ln>
            <a:noFill/>
          </a:ln>
        </p:spPr>
      </p:pic>
      <p:sp>
        <p:nvSpPr>
          <p:cNvPr id="283" name="Google Shape;283;p34"/>
          <p:cNvSpPr txBox="1"/>
          <p:nvPr/>
        </p:nvSpPr>
        <p:spPr>
          <a:xfrm>
            <a:off x="1456250" y="4398636"/>
            <a:ext cx="246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Web Application</a:t>
            </a:r>
            <a:r>
              <a:rPr lang="en">
                <a:solidFill>
                  <a:schemeClr val="dk1"/>
                </a:solidFill>
                <a:latin typeface="Lato"/>
                <a:ea typeface="Lato"/>
                <a:cs typeface="Lato"/>
                <a:sym typeface="Lato"/>
              </a:rPr>
              <a:t> Powered By</a:t>
            </a:r>
            <a:endParaRPr>
              <a:solidFill>
                <a:schemeClr val="dk1"/>
              </a:solidFill>
              <a:latin typeface="Lato"/>
              <a:ea typeface="Lato"/>
              <a:cs typeface="Lato"/>
              <a:sym typeface="Lato"/>
            </a:endParaRPr>
          </a:p>
        </p:txBody>
      </p:sp>
      <p:sp>
        <p:nvSpPr>
          <p:cNvPr id="284" name="Google Shape;284;p34"/>
          <p:cNvSpPr/>
          <p:nvPr/>
        </p:nvSpPr>
        <p:spPr>
          <a:xfrm>
            <a:off x="1438550" y="678550"/>
            <a:ext cx="1330200" cy="570000"/>
          </a:xfrm>
          <a:prstGeom prst="roundRect">
            <a:avLst>
              <a:gd fmla="val 16667" name="adj"/>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Sprout Social</a:t>
            </a:r>
            <a:br>
              <a:rPr lang="en">
                <a:solidFill>
                  <a:schemeClr val="lt1"/>
                </a:solidFill>
              </a:rPr>
            </a:br>
            <a:r>
              <a:rPr lang="en">
                <a:solidFill>
                  <a:schemeClr val="lt1"/>
                </a:solidFill>
              </a:rPr>
              <a:t>Buffer</a:t>
            </a:r>
            <a:endParaRPr>
              <a:solidFill>
                <a:schemeClr val="lt1"/>
              </a:solidFill>
            </a:endParaRPr>
          </a:p>
        </p:txBody>
      </p:sp>
      <p:cxnSp>
        <p:nvCxnSpPr>
          <p:cNvPr id="285" name="Google Shape;285;p34"/>
          <p:cNvCxnSpPr/>
          <p:nvPr/>
        </p:nvCxnSpPr>
        <p:spPr>
          <a:xfrm>
            <a:off x="1805075" y="1248550"/>
            <a:ext cx="278100" cy="610800"/>
          </a:xfrm>
          <a:prstGeom prst="straightConnector1">
            <a:avLst/>
          </a:prstGeom>
          <a:noFill/>
          <a:ln cap="flat" cmpd="sng" w="9525">
            <a:solidFill>
              <a:schemeClr val="dk1"/>
            </a:solidFill>
            <a:prstDash val="solid"/>
            <a:round/>
            <a:headEnd len="med" w="med" type="none"/>
            <a:tailEnd len="med" w="med" type="triangle"/>
          </a:ln>
        </p:spPr>
      </p:cxnSp>
      <p:sp>
        <p:nvSpPr>
          <p:cNvPr id="286" name="Google Shape;286;p34"/>
          <p:cNvSpPr/>
          <p:nvPr/>
        </p:nvSpPr>
        <p:spPr>
          <a:xfrm>
            <a:off x="122150" y="3963025"/>
            <a:ext cx="3664200" cy="400200"/>
          </a:xfrm>
          <a:prstGeom prst="roundRect">
            <a:avLst>
              <a:gd fmla="val 16667" name="adj"/>
            </a:avLst>
          </a:pr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Jenkin | Bitbucket | Junit | SonarQube |….</a:t>
            </a:r>
            <a:endParaRPr>
              <a:solidFill>
                <a:schemeClr val="lt1"/>
              </a:solidFill>
            </a:endParaRPr>
          </a:p>
        </p:txBody>
      </p:sp>
      <p:cxnSp>
        <p:nvCxnSpPr>
          <p:cNvPr id="287" name="Google Shape;287;p34"/>
          <p:cNvCxnSpPr/>
          <p:nvPr/>
        </p:nvCxnSpPr>
        <p:spPr>
          <a:xfrm flipH="1" rot="10800000">
            <a:off x="3257100" y="3216475"/>
            <a:ext cx="353100" cy="759900"/>
          </a:xfrm>
          <a:prstGeom prst="straightConnector1">
            <a:avLst/>
          </a:prstGeom>
          <a:noFill/>
          <a:ln cap="flat" cmpd="sng" w="9525">
            <a:solidFill>
              <a:schemeClr val="accent3"/>
            </a:solidFill>
            <a:prstDash val="solid"/>
            <a:round/>
            <a:headEnd len="med" w="med" type="none"/>
            <a:tailEnd len="med" w="med" type="triangle"/>
          </a:ln>
        </p:spPr>
      </p:cxnSp>
      <p:sp>
        <p:nvSpPr>
          <p:cNvPr id="288" name="Google Shape;288;p34"/>
          <p:cNvSpPr/>
          <p:nvPr/>
        </p:nvSpPr>
        <p:spPr>
          <a:xfrm>
            <a:off x="807950" y="4725025"/>
            <a:ext cx="3664200" cy="400200"/>
          </a:xfrm>
          <a:prstGeom prst="roundRect">
            <a:avLst>
              <a:gd fmla="val 16667" name="adj"/>
            </a:avLst>
          </a:prstGeom>
          <a:solidFill>
            <a:schemeClr val="lt2"/>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Client Side App ←→ Server Side App</a:t>
            </a:r>
            <a:endParaRPr>
              <a:solidFill>
                <a:schemeClr val="dk2"/>
              </a:solidFill>
            </a:endParaRPr>
          </a:p>
        </p:txBody>
      </p:sp>
      <p:cxnSp>
        <p:nvCxnSpPr>
          <p:cNvPr id="289" name="Google Shape;289;p34"/>
          <p:cNvCxnSpPr>
            <a:stCxn id="288" idx="3"/>
          </p:cNvCxnSpPr>
          <p:nvPr/>
        </p:nvCxnSpPr>
        <p:spPr>
          <a:xfrm flipH="1" rot="10800000">
            <a:off x="4472150" y="4179925"/>
            <a:ext cx="318600" cy="745200"/>
          </a:xfrm>
          <a:prstGeom prst="straightConnector1">
            <a:avLst/>
          </a:prstGeom>
          <a:noFill/>
          <a:ln cap="flat" cmpd="sng" w="9525">
            <a:solidFill>
              <a:srgbClr val="666666"/>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5"/>
          <p:cNvSpPr txBox="1"/>
          <p:nvPr>
            <p:ph type="title"/>
          </p:nvPr>
        </p:nvSpPr>
        <p:spPr>
          <a:xfrm>
            <a:off x="661600" y="-687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it’s better than existing solutions...</a:t>
            </a:r>
            <a:endParaRPr/>
          </a:p>
        </p:txBody>
      </p:sp>
      <p:pic>
        <p:nvPicPr>
          <p:cNvPr id="295" name="Google Shape;295;p35"/>
          <p:cNvPicPr preferRelativeResize="0"/>
          <p:nvPr/>
        </p:nvPicPr>
        <p:blipFill>
          <a:blip r:embed="rId3">
            <a:alphaModFix/>
          </a:blip>
          <a:stretch>
            <a:fillRect/>
          </a:stretch>
        </p:blipFill>
        <p:spPr>
          <a:xfrm>
            <a:off x="803825" y="890250"/>
            <a:ext cx="5613975" cy="2149700"/>
          </a:xfrm>
          <a:prstGeom prst="rect">
            <a:avLst/>
          </a:prstGeom>
          <a:noFill/>
          <a:ln>
            <a:noFill/>
          </a:ln>
        </p:spPr>
      </p:pic>
      <p:cxnSp>
        <p:nvCxnSpPr>
          <p:cNvPr id="296" name="Google Shape;296;p35"/>
          <p:cNvCxnSpPr>
            <a:stCxn id="297" idx="1"/>
          </p:cNvCxnSpPr>
          <p:nvPr/>
        </p:nvCxnSpPr>
        <p:spPr>
          <a:xfrm rot="10800000">
            <a:off x="2144275" y="2832700"/>
            <a:ext cx="746400" cy="1278000"/>
          </a:xfrm>
          <a:prstGeom prst="straightConnector1">
            <a:avLst/>
          </a:prstGeom>
          <a:noFill/>
          <a:ln cap="flat" cmpd="sng" w="9525">
            <a:solidFill>
              <a:schemeClr val="dk2"/>
            </a:solidFill>
            <a:prstDash val="solid"/>
            <a:round/>
            <a:headEnd len="med" w="med" type="none"/>
            <a:tailEnd len="med" w="med" type="triangle"/>
          </a:ln>
        </p:spPr>
      </p:cxnSp>
      <p:sp>
        <p:nvSpPr>
          <p:cNvPr id="298" name="Google Shape;298;p35"/>
          <p:cNvSpPr txBox="1"/>
          <p:nvPr/>
        </p:nvSpPr>
        <p:spPr>
          <a:xfrm>
            <a:off x="2853792" y="3560425"/>
            <a:ext cx="2970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Lato"/>
                <a:ea typeface="Lato"/>
                <a:cs typeface="Lato"/>
                <a:sym typeface="Lato"/>
              </a:rPr>
              <a:t>Presentation Layer </a:t>
            </a:r>
            <a:r>
              <a:rPr lang="en">
                <a:solidFill>
                  <a:schemeClr val="dk1"/>
                </a:solidFill>
                <a:latin typeface="Lato"/>
                <a:ea typeface="Lato"/>
                <a:cs typeface="Lato"/>
                <a:sym typeface="Lato"/>
              </a:rPr>
              <a:t>Powered By</a:t>
            </a:r>
            <a:endParaRPr>
              <a:solidFill>
                <a:schemeClr val="dk1"/>
              </a:solidFill>
              <a:latin typeface="Lato"/>
              <a:ea typeface="Lato"/>
              <a:cs typeface="Lato"/>
              <a:sym typeface="Lato"/>
            </a:endParaRPr>
          </a:p>
        </p:txBody>
      </p:sp>
      <p:sp>
        <p:nvSpPr>
          <p:cNvPr id="299" name="Google Shape;299;p35"/>
          <p:cNvSpPr/>
          <p:nvPr/>
        </p:nvSpPr>
        <p:spPr>
          <a:xfrm>
            <a:off x="2865350" y="3886825"/>
            <a:ext cx="2970300" cy="400200"/>
          </a:xfrm>
          <a:prstGeom prst="roundRect">
            <a:avLst>
              <a:gd fmla="val 16667" name="adj"/>
            </a:avLst>
          </a:prstGeom>
          <a:solidFill>
            <a:schemeClr val="lt2"/>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Single Page Application</a:t>
            </a:r>
            <a:endParaRPr>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45" name="Shape 145"/>
        <p:cNvGrpSpPr/>
        <p:nvPr/>
      </p:nvGrpSpPr>
      <p:grpSpPr>
        <a:xfrm>
          <a:off x="0" y="0"/>
          <a:ext cx="0" cy="0"/>
          <a:chOff x="0" y="0"/>
          <a:chExt cx="0" cy="0"/>
        </a:xfrm>
      </p:grpSpPr>
      <p:sp>
        <p:nvSpPr>
          <p:cNvPr id="146" name="Google Shape;146;p18"/>
          <p:cNvSpPr txBox="1"/>
          <p:nvPr>
            <p:ph type="title"/>
          </p:nvPr>
        </p:nvSpPr>
        <p:spPr>
          <a:xfrm>
            <a:off x="729450" y="1322450"/>
            <a:ext cx="28599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147" name="Google Shape;147;p18"/>
          <p:cNvSpPr txBox="1"/>
          <p:nvPr>
            <p:ph idx="4294967295" type="subTitle"/>
          </p:nvPr>
        </p:nvSpPr>
        <p:spPr>
          <a:xfrm>
            <a:off x="4542975" y="1376352"/>
            <a:ext cx="4080000" cy="3252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u="sng">
                <a:solidFill>
                  <a:schemeClr val="hlink"/>
                </a:solidFill>
                <a:hlinkClick action="ppaction://hlinksldjump" r:id="rId3"/>
              </a:rPr>
              <a:t>The Problem &amp; Root Cause Analysis</a:t>
            </a:r>
            <a:endParaRPr sz="1600">
              <a:solidFill>
                <a:srgbClr val="FFFFFF"/>
              </a:solidFill>
            </a:endParaRPr>
          </a:p>
          <a:p>
            <a:pPr indent="0" lvl="0" marL="0" rtl="0" algn="l">
              <a:lnSpc>
                <a:spcPct val="115000"/>
              </a:lnSpc>
              <a:spcBef>
                <a:spcPts val="1600"/>
              </a:spcBef>
              <a:spcAft>
                <a:spcPts val="0"/>
              </a:spcAft>
              <a:buNone/>
            </a:pPr>
            <a:r>
              <a:rPr lang="en" sz="1600" u="sng">
                <a:solidFill>
                  <a:schemeClr val="hlink"/>
                </a:solidFill>
                <a:hlinkClick action="ppaction://hlinksldjump" r:id="rId4"/>
              </a:rPr>
              <a:t>Opportunity For Solution Architecture</a:t>
            </a:r>
            <a:endParaRPr sz="1600">
              <a:solidFill>
                <a:srgbClr val="FFFFFF"/>
              </a:solidFill>
            </a:endParaRPr>
          </a:p>
          <a:p>
            <a:pPr indent="0" lvl="0" marL="0" rtl="0" algn="l">
              <a:lnSpc>
                <a:spcPct val="115000"/>
              </a:lnSpc>
              <a:spcBef>
                <a:spcPts val="1600"/>
              </a:spcBef>
              <a:spcAft>
                <a:spcPts val="0"/>
              </a:spcAft>
              <a:buNone/>
            </a:pPr>
            <a:r>
              <a:rPr lang="en" sz="1600" u="sng">
                <a:solidFill>
                  <a:schemeClr val="hlink"/>
                </a:solidFill>
                <a:hlinkClick action="ppaction://hlinksldjump" r:id="rId5"/>
              </a:rPr>
              <a:t>Tooling-Sitemap-Project Structure</a:t>
            </a:r>
            <a:endParaRPr sz="1600">
              <a:solidFill>
                <a:srgbClr val="FFFFFF"/>
              </a:solidFill>
            </a:endParaRPr>
          </a:p>
          <a:p>
            <a:pPr indent="0" lvl="0" marL="0" rtl="0" algn="l">
              <a:lnSpc>
                <a:spcPct val="115000"/>
              </a:lnSpc>
              <a:spcBef>
                <a:spcPts val="1600"/>
              </a:spcBef>
              <a:spcAft>
                <a:spcPts val="0"/>
              </a:spcAft>
              <a:buNone/>
            </a:pPr>
            <a:r>
              <a:rPr lang="en" sz="1600" u="sng">
                <a:solidFill>
                  <a:schemeClr val="hlink"/>
                </a:solidFill>
                <a:hlinkClick action="ppaction://hlinksldjump" r:id="rId6"/>
              </a:rPr>
              <a:t>Team, Innovative Ideas &amp; Next Steps</a:t>
            </a:r>
            <a:endParaRPr sz="1600">
              <a:solidFill>
                <a:srgbClr val="FFFFFF"/>
              </a:solidFill>
            </a:endParaRPr>
          </a:p>
          <a:p>
            <a:pPr indent="0" lvl="0" marL="0" rtl="0" algn="l">
              <a:spcBef>
                <a:spcPts val="1600"/>
              </a:spcBef>
              <a:spcAft>
                <a:spcPts val="1600"/>
              </a:spcAft>
              <a:buNone/>
            </a:pPr>
            <a:r>
              <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6"/>
          <p:cNvSpPr txBox="1"/>
          <p:nvPr>
            <p:ph type="title"/>
          </p:nvPr>
        </p:nvSpPr>
        <p:spPr>
          <a:xfrm>
            <a:off x="661600" y="-687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it’s better than existing solutions...</a:t>
            </a:r>
            <a:endParaRPr/>
          </a:p>
        </p:txBody>
      </p:sp>
      <p:sp>
        <p:nvSpPr>
          <p:cNvPr id="305" name="Google Shape;305;p36"/>
          <p:cNvSpPr txBox="1"/>
          <p:nvPr/>
        </p:nvSpPr>
        <p:spPr>
          <a:xfrm>
            <a:off x="689025" y="800700"/>
            <a:ext cx="2985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Lato"/>
                <a:ea typeface="Lato"/>
                <a:cs typeface="Lato"/>
                <a:sym typeface="Lato"/>
              </a:rPr>
              <a:t>Single Page Application</a:t>
            </a:r>
            <a:endParaRPr b="1" sz="1900">
              <a:latin typeface="Lato"/>
              <a:ea typeface="Lato"/>
              <a:cs typeface="Lato"/>
              <a:sym typeface="Lato"/>
            </a:endParaRPr>
          </a:p>
        </p:txBody>
      </p:sp>
      <p:sp>
        <p:nvSpPr>
          <p:cNvPr id="306" name="Google Shape;306;p36"/>
          <p:cNvSpPr/>
          <p:nvPr/>
        </p:nvSpPr>
        <p:spPr>
          <a:xfrm>
            <a:off x="779725" y="1357125"/>
            <a:ext cx="7688700" cy="2361300"/>
          </a:xfrm>
          <a:prstGeom prst="roundRect">
            <a:avLst>
              <a:gd fmla="val 16667" name="adj"/>
            </a:avLst>
          </a:prstGeom>
          <a:solidFill>
            <a:srgbClr val="178D7D">
              <a:alpha val="6808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1"/>
              </a:highlight>
            </a:endParaRPr>
          </a:p>
        </p:txBody>
      </p:sp>
      <p:sp>
        <p:nvSpPr>
          <p:cNvPr id="307" name="Google Shape;307;p36"/>
          <p:cNvSpPr txBox="1"/>
          <p:nvPr/>
        </p:nvSpPr>
        <p:spPr>
          <a:xfrm>
            <a:off x="3139445" y="2176800"/>
            <a:ext cx="2985600" cy="6156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ato"/>
                <a:ea typeface="Lato"/>
                <a:cs typeface="Lato"/>
                <a:sym typeface="Lato"/>
              </a:rPr>
              <a:t>Business Logic/ Application Layer</a:t>
            </a:r>
            <a:br>
              <a:rPr lang="en">
                <a:solidFill>
                  <a:schemeClr val="lt1"/>
                </a:solidFill>
                <a:latin typeface="Lato"/>
                <a:ea typeface="Lato"/>
                <a:cs typeface="Lato"/>
                <a:sym typeface="Lato"/>
              </a:rPr>
            </a:br>
            <a:r>
              <a:rPr lang="en">
                <a:solidFill>
                  <a:schemeClr val="lt1"/>
                </a:solidFill>
                <a:latin typeface="Lato"/>
                <a:ea typeface="Lato"/>
                <a:cs typeface="Lato"/>
                <a:sym typeface="Lato"/>
              </a:rPr>
              <a:t>JS</a:t>
            </a:r>
            <a:endParaRPr>
              <a:solidFill>
                <a:schemeClr val="lt1"/>
              </a:solidFill>
              <a:latin typeface="Lato"/>
              <a:ea typeface="Lato"/>
              <a:cs typeface="Lato"/>
              <a:sym typeface="Lato"/>
            </a:endParaRPr>
          </a:p>
        </p:txBody>
      </p:sp>
      <p:sp>
        <p:nvSpPr>
          <p:cNvPr id="308" name="Google Shape;308;p36"/>
          <p:cNvSpPr txBox="1"/>
          <p:nvPr/>
        </p:nvSpPr>
        <p:spPr>
          <a:xfrm>
            <a:off x="1134025" y="1389517"/>
            <a:ext cx="7001400" cy="538800"/>
          </a:xfrm>
          <a:prstGeom prst="rect">
            <a:avLst/>
          </a:prstGeom>
          <a:noFill/>
          <a:ln cap="flat" cmpd="sng" w="9525">
            <a:solidFill>
              <a:schemeClr val="lt2"/>
            </a:solidFill>
            <a:prstDash val="dashDot"/>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solidFill>
                  <a:schemeClr val="lt1"/>
                </a:solidFill>
                <a:latin typeface="Lato"/>
                <a:ea typeface="Lato"/>
                <a:cs typeface="Lato"/>
                <a:sym typeface="Lato"/>
              </a:rPr>
              <a:t>Client Side</a:t>
            </a:r>
            <a:endParaRPr b="1" sz="2300">
              <a:solidFill>
                <a:schemeClr val="lt1"/>
              </a:solidFill>
              <a:latin typeface="Lato"/>
              <a:ea typeface="Lato"/>
              <a:cs typeface="Lato"/>
              <a:sym typeface="Lato"/>
            </a:endParaRPr>
          </a:p>
        </p:txBody>
      </p:sp>
      <p:sp>
        <p:nvSpPr>
          <p:cNvPr id="309" name="Google Shape;309;p36"/>
          <p:cNvSpPr txBox="1"/>
          <p:nvPr/>
        </p:nvSpPr>
        <p:spPr>
          <a:xfrm>
            <a:off x="1134025" y="2150400"/>
            <a:ext cx="1732500" cy="6156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ato"/>
                <a:ea typeface="Lato"/>
                <a:cs typeface="Lato"/>
                <a:sym typeface="Lato"/>
              </a:rPr>
              <a:t>UI Layer</a:t>
            </a:r>
            <a:br>
              <a:rPr lang="en">
                <a:solidFill>
                  <a:schemeClr val="lt1"/>
                </a:solidFill>
                <a:latin typeface="Lato"/>
                <a:ea typeface="Lato"/>
                <a:cs typeface="Lato"/>
                <a:sym typeface="Lato"/>
              </a:rPr>
            </a:br>
            <a:r>
              <a:rPr lang="en">
                <a:solidFill>
                  <a:schemeClr val="lt1"/>
                </a:solidFill>
                <a:latin typeface="Lato"/>
                <a:ea typeface="Lato"/>
                <a:cs typeface="Lato"/>
                <a:sym typeface="Lato"/>
              </a:rPr>
              <a:t> HTML/CSS/JS</a:t>
            </a:r>
            <a:endParaRPr>
              <a:solidFill>
                <a:schemeClr val="lt1"/>
              </a:solidFill>
              <a:latin typeface="Lato"/>
              <a:ea typeface="Lato"/>
              <a:cs typeface="Lato"/>
              <a:sym typeface="Lato"/>
            </a:endParaRPr>
          </a:p>
        </p:txBody>
      </p:sp>
      <p:sp>
        <p:nvSpPr>
          <p:cNvPr id="310" name="Google Shape;310;p36"/>
          <p:cNvSpPr txBox="1"/>
          <p:nvPr/>
        </p:nvSpPr>
        <p:spPr>
          <a:xfrm>
            <a:off x="6402782" y="2153516"/>
            <a:ext cx="1732500" cy="6156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ato"/>
                <a:ea typeface="Lato"/>
                <a:cs typeface="Lato"/>
                <a:sym typeface="Lato"/>
              </a:rPr>
              <a:t>Data Access </a:t>
            </a:r>
            <a:r>
              <a:rPr lang="en">
                <a:solidFill>
                  <a:schemeClr val="lt1"/>
                </a:solidFill>
                <a:latin typeface="Lato"/>
                <a:ea typeface="Lato"/>
                <a:cs typeface="Lato"/>
                <a:sym typeface="Lato"/>
              </a:rPr>
              <a:t>Layer</a:t>
            </a:r>
            <a:br>
              <a:rPr lang="en">
                <a:solidFill>
                  <a:schemeClr val="lt1"/>
                </a:solidFill>
                <a:latin typeface="Lato"/>
                <a:ea typeface="Lato"/>
                <a:cs typeface="Lato"/>
                <a:sym typeface="Lato"/>
              </a:rPr>
            </a:br>
            <a:r>
              <a:rPr lang="en">
                <a:solidFill>
                  <a:schemeClr val="lt1"/>
                </a:solidFill>
                <a:latin typeface="Lato"/>
                <a:ea typeface="Lato"/>
                <a:cs typeface="Lato"/>
                <a:sym typeface="Lato"/>
              </a:rPr>
              <a:t> JS</a:t>
            </a:r>
            <a:endParaRPr>
              <a:solidFill>
                <a:schemeClr val="lt1"/>
              </a:solidFill>
              <a:latin typeface="Lato"/>
              <a:ea typeface="Lato"/>
              <a:cs typeface="Lato"/>
              <a:sym typeface="Lato"/>
            </a:endParaRPr>
          </a:p>
        </p:txBody>
      </p:sp>
      <p:sp>
        <p:nvSpPr>
          <p:cNvPr id="311" name="Google Shape;311;p36"/>
          <p:cNvSpPr txBox="1"/>
          <p:nvPr/>
        </p:nvSpPr>
        <p:spPr>
          <a:xfrm>
            <a:off x="3792900" y="2943750"/>
            <a:ext cx="1732500" cy="400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ato"/>
                <a:ea typeface="Lato"/>
                <a:cs typeface="Lato"/>
                <a:sym typeface="Lato"/>
              </a:rPr>
              <a:t>Offline Storage</a:t>
            </a:r>
            <a:endParaRPr>
              <a:solidFill>
                <a:schemeClr val="lt1"/>
              </a:solidFill>
              <a:latin typeface="Lato"/>
              <a:ea typeface="Lato"/>
              <a:cs typeface="Lato"/>
              <a:sym typeface="Lato"/>
            </a:endParaRPr>
          </a:p>
        </p:txBody>
      </p:sp>
      <p:sp>
        <p:nvSpPr>
          <p:cNvPr id="312" name="Google Shape;312;p36"/>
          <p:cNvSpPr/>
          <p:nvPr/>
        </p:nvSpPr>
        <p:spPr>
          <a:xfrm>
            <a:off x="779725" y="3795525"/>
            <a:ext cx="7688700" cy="1337400"/>
          </a:xfrm>
          <a:prstGeom prst="roundRect">
            <a:avLst>
              <a:gd fmla="val 16667" name="adj"/>
            </a:avLst>
          </a:pr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1"/>
              </a:highlight>
            </a:endParaRPr>
          </a:p>
        </p:txBody>
      </p:sp>
      <p:sp>
        <p:nvSpPr>
          <p:cNvPr id="313" name="Google Shape;313;p36"/>
          <p:cNvSpPr txBox="1"/>
          <p:nvPr/>
        </p:nvSpPr>
        <p:spPr>
          <a:xfrm>
            <a:off x="1563070" y="4452877"/>
            <a:ext cx="2985600" cy="400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ato"/>
                <a:ea typeface="Lato"/>
                <a:cs typeface="Lato"/>
                <a:sym typeface="Lato"/>
              </a:rPr>
              <a:t>Business Logic Layer</a:t>
            </a:r>
            <a:endParaRPr>
              <a:solidFill>
                <a:schemeClr val="lt1"/>
              </a:solidFill>
              <a:latin typeface="Lato"/>
              <a:ea typeface="Lato"/>
              <a:cs typeface="Lato"/>
              <a:sym typeface="Lato"/>
            </a:endParaRPr>
          </a:p>
        </p:txBody>
      </p:sp>
      <p:sp>
        <p:nvSpPr>
          <p:cNvPr id="314" name="Google Shape;314;p36"/>
          <p:cNvSpPr txBox="1"/>
          <p:nvPr/>
        </p:nvSpPr>
        <p:spPr>
          <a:xfrm>
            <a:off x="1058550" y="3825642"/>
            <a:ext cx="7170900" cy="538800"/>
          </a:xfrm>
          <a:prstGeom prst="rect">
            <a:avLst/>
          </a:prstGeom>
          <a:noFill/>
          <a:ln cap="flat" cmpd="sng" w="9525">
            <a:solidFill>
              <a:schemeClr val="lt2"/>
            </a:solidFill>
            <a:prstDash val="dashDot"/>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solidFill>
                  <a:schemeClr val="lt1"/>
                </a:solidFill>
                <a:latin typeface="Lato"/>
                <a:ea typeface="Lato"/>
                <a:cs typeface="Lato"/>
                <a:sym typeface="Lato"/>
              </a:rPr>
              <a:t>Server</a:t>
            </a:r>
            <a:r>
              <a:rPr b="1" lang="en" sz="2300">
                <a:solidFill>
                  <a:schemeClr val="lt1"/>
                </a:solidFill>
                <a:latin typeface="Lato"/>
                <a:ea typeface="Lato"/>
                <a:cs typeface="Lato"/>
                <a:sym typeface="Lato"/>
              </a:rPr>
              <a:t> Side</a:t>
            </a:r>
            <a:endParaRPr b="1" sz="2300">
              <a:solidFill>
                <a:schemeClr val="lt1"/>
              </a:solidFill>
              <a:latin typeface="Lato"/>
              <a:ea typeface="Lato"/>
              <a:cs typeface="Lato"/>
              <a:sym typeface="Lato"/>
            </a:endParaRPr>
          </a:p>
        </p:txBody>
      </p:sp>
      <p:sp>
        <p:nvSpPr>
          <p:cNvPr id="315" name="Google Shape;315;p36"/>
          <p:cNvSpPr txBox="1"/>
          <p:nvPr/>
        </p:nvSpPr>
        <p:spPr>
          <a:xfrm>
            <a:off x="4741857" y="4434078"/>
            <a:ext cx="2985600" cy="400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ato"/>
                <a:ea typeface="Lato"/>
                <a:cs typeface="Lato"/>
                <a:sym typeface="Lato"/>
              </a:rPr>
              <a:t>Data Services</a:t>
            </a:r>
            <a:endParaRPr>
              <a:solidFill>
                <a:schemeClr val="lt1"/>
              </a:solidFill>
              <a:latin typeface="Lato"/>
              <a:ea typeface="Lato"/>
              <a:cs typeface="Lato"/>
              <a:sym typeface="Lato"/>
            </a:endParaRPr>
          </a:p>
        </p:txBody>
      </p:sp>
      <p:cxnSp>
        <p:nvCxnSpPr>
          <p:cNvPr id="316" name="Google Shape;316;p36"/>
          <p:cNvCxnSpPr>
            <a:stCxn id="306" idx="3"/>
            <a:endCxn id="312" idx="3"/>
          </p:cNvCxnSpPr>
          <p:nvPr/>
        </p:nvCxnSpPr>
        <p:spPr>
          <a:xfrm>
            <a:off x="8468425" y="2537775"/>
            <a:ext cx="600" cy="1926600"/>
          </a:xfrm>
          <a:prstGeom prst="bentConnector3">
            <a:avLst>
              <a:gd fmla="val 39687500" name="adj1"/>
            </a:avLst>
          </a:prstGeom>
          <a:noFill/>
          <a:ln cap="flat" cmpd="sng" w="9525">
            <a:solidFill>
              <a:schemeClr val="dk2"/>
            </a:solidFill>
            <a:prstDash val="solid"/>
            <a:round/>
            <a:headEnd len="med" w="med" type="none"/>
            <a:tailEnd len="med" w="med" type="none"/>
          </a:ln>
        </p:spPr>
      </p:cxnSp>
      <p:sp>
        <p:nvSpPr>
          <p:cNvPr id="317" name="Google Shape;317;p36"/>
          <p:cNvSpPr txBox="1"/>
          <p:nvPr/>
        </p:nvSpPr>
        <p:spPr>
          <a:xfrm>
            <a:off x="8229429" y="3503800"/>
            <a:ext cx="99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Rest  API</a:t>
            </a:r>
            <a:endParaRPr>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7"/>
          <p:cNvSpPr txBox="1"/>
          <p:nvPr>
            <p:ph type="title"/>
          </p:nvPr>
        </p:nvSpPr>
        <p:spPr>
          <a:xfrm>
            <a:off x="661600" y="-687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it’s better than existing solutions...</a:t>
            </a:r>
            <a:endParaRPr/>
          </a:p>
        </p:txBody>
      </p:sp>
      <p:sp>
        <p:nvSpPr>
          <p:cNvPr id="323" name="Google Shape;323;p37"/>
          <p:cNvSpPr txBox="1"/>
          <p:nvPr/>
        </p:nvSpPr>
        <p:spPr>
          <a:xfrm>
            <a:off x="689025" y="800700"/>
            <a:ext cx="48753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Lato"/>
                <a:ea typeface="Lato"/>
                <a:cs typeface="Lato"/>
                <a:sym typeface="Lato"/>
              </a:rPr>
              <a:t>Benefits</a:t>
            </a:r>
            <a:r>
              <a:rPr b="1" lang="en" sz="1700">
                <a:latin typeface="Lato"/>
                <a:ea typeface="Lato"/>
                <a:cs typeface="Lato"/>
                <a:sym typeface="Lato"/>
              </a:rPr>
              <a:t> of </a:t>
            </a:r>
            <a:r>
              <a:rPr b="1" lang="en" sz="1700">
                <a:latin typeface="Lato"/>
                <a:ea typeface="Lato"/>
                <a:cs typeface="Lato"/>
                <a:sym typeface="Lato"/>
              </a:rPr>
              <a:t>Single Page Application</a:t>
            </a:r>
            <a:endParaRPr b="1" sz="1900">
              <a:latin typeface="Lato"/>
              <a:ea typeface="Lato"/>
              <a:cs typeface="Lato"/>
              <a:sym typeface="Lato"/>
            </a:endParaRPr>
          </a:p>
        </p:txBody>
      </p:sp>
      <p:pic>
        <p:nvPicPr>
          <p:cNvPr id="324" name="Google Shape;324;p37"/>
          <p:cNvPicPr preferRelativeResize="0"/>
          <p:nvPr/>
        </p:nvPicPr>
        <p:blipFill>
          <a:blip r:embed="rId3">
            <a:alphaModFix/>
          </a:blip>
          <a:stretch>
            <a:fillRect/>
          </a:stretch>
        </p:blipFill>
        <p:spPr>
          <a:xfrm>
            <a:off x="1414525" y="1399500"/>
            <a:ext cx="6509379" cy="3591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SPA Tooling | Site map | Project Structure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9"/>
          <p:cNvSpPr txBox="1"/>
          <p:nvPr>
            <p:ph type="title"/>
          </p:nvPr>
        </p:nvSpPr>
        <p:spPr>
          <a:xfrm>
            <a:off x="661600" y="-687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SPA Tools</a:t>
            </a:r>
            <a:endParaRPr/>
          </a:p>
        </p:txBody>
      </p:sp>
      <p:sp>
        <p:nvSpPr>
          <p:cNvPr id="335" name="Google Shape;335;p39"/>
          <p:cNvSpPr txBox="1"/>
          <p:nvPr/>
        </p:nvSpPr>
        <p:spPr>
          <a:xfrm>
            <a:off x="689025" y="800700"/>
            <a:ext cx="2985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Lato"/>
                <a:ea typeface="Lato"/>
                <a:cs typeface="Lato"/>
                <a:sym typeface="Lato"/>
              </a:rPr>
              <a:t>Angular/React/Vue</a:t>
            </a:r>
            <a:endParaRPr b="1" sz="1900">
              <a:latin typeface="Lato"/>
              <a:ea typeface="Lato"/>
              <a:cs typeface="Lato"/>
              <a:sym typeface="Lato"/>
            </a:endParaRPr>
          </a:p>
        </p:txBody>
      </p:sp>
      <p:sp>
        <p:nvSpPr>
          <p:cNvPr id="336" name="Google Shape;336;p39"/>
          <p:cNvSpPr/>
          <p:nvPr/>
        </p:nvSpPr>
        <p:spPr>
          <a:xfrm>
            <a:off x="779725" y="1357125"/>
            <a:ext cx="7688700" cy="678600"/>
          </a:xfrm>
          <a:prstGeom prst="roundRect">
            <a:avLst>
              <a:gd fmla="val 16667" name="adj"/>
            </a:avLst>
          </a:prstGeom>
          <a:solidFill>
            <a:srgbClr val="178D7D">
              <a:alpha val="68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1"/>
              </a:highlight>
            </a:endParaRPr>
          </a:p>
        </p:txBody>
      </p:sp>
      <p:sp>
        <p:nvSpPr>
          <p:cNvPr id="337" name="Google Shape;337;p39"/>
          <p:cNvSpPr txBox="1"/>
          <p:nvPr/>
        </p:nvSpPr>
        <p:spPr>
          <a:xfrm>
            <a:off x="1983225" y="1505150"/>
            <a:ext cx="5317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ANGULAR ECOSYSTEM BASED ON TYPESCRIPT</a:t>
            </a:r>
            <a:endParaRPr>
              <a:latin typeface="Lato"/>
              <a:ea typeface="Lato"/>
              <a:cs typeface="Lato"/>
              <a:sym typeface="Lato"/>
            </a:endParaRPr>
          </a:p>
        </p:txBody>
      </p:sp>
      <p:sp>
        <p:nvSpPr>
          <p:cNvPr id="338" name="Google Shape;338;p39"/>
          <p:cNvSpPr/>
          <p:nvPr/>
        </p:nvSpPr>
        <p:spPr>
          <a:xfrm>
            <a:off x="191925" y="2230925"/>
            <a:ext cx="2267700" cy="678600"/>
          </a:xfrm>
          <a:prstGeom prst="roundRect">
            <a:avLst>
              <a:gd fmla="val 16667" name="adj"/>
            </a:avLst>
          </a:prstGeom>
          <a:solidFill>
            <a:srgbClr val="178D7D">
              <a:alpha val="68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1"/>
              </a:highlight>
            </a:endParaRPr>
          </a:p>
        </p:txBody>
      </p:sp>
      <p:sp>
        <p:nvSpPr>
          <p:cNvPr id="339" name="Google Shape;339;p39"/>
          <p:cNvSpPr/>
          <p:nvPr/>
        </p:nvSpPr>
        <p:spPr>
          <a:xfrm>
            <a:off x="6729700" y="2234050"/>
            <a:ext cx="2267700" cy="678600"/>
          </a:xfrm>
          <a:prstGeom prst="roundRect">
            <a:avLst>
              <a:gd fmla="val 16667" name="adj"/>
            </a:avLst>
          </a:prstGeom>
          <a:solidFill>
            <a:srgbClr val="178D7D">
              <a:alpha val="68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1"/>
              </a:highlight>
            </a:endParaRPr>
          </a:p>
        </p:txBody>
      </p:sp>
      <p:sp>
        <p:nvSpPr>
          <p:cNvPr id="340" name="Google Shape;340;p39"/>
          <p:cNvSpPr/>
          <p:nvPr/>
        </p:nvSpPr>
        <p:spPr>
          <a:xfrm>
            <a:off x="3354024" y="2078525"/>
            <a:ext cx="2267700" cy="678600"/>
          </a:xfrm>
          <a:prstGeom prst="roundRect">
            <a:avLst>
              <a:gd fmla="val 16667" name="adj"/>
            </a:avLst>
          </a:prstGeom>
          <a:solidFill>
            <a:srgbClr val="178D7D">
              <a:alpha val="68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1"/>
              </a:highlight>
            </a:endParaRPr>
          </a:p>
        </p:txBody>
      </p:sp>
      <p:sp>
        <p:nvSpPr>
          <p:cNvPr id="341" name="Google Shape;341;p39"/>
          <p:cNvSpPr txBox="1"/>
          <p:nvPr/>
        </p:nvSpPr>
        <p:spPr>
          <a:xfrm>
            <a:off x="3314206" y="2104532"/>
            <a:ext cx="2347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1. </a:t>
            </a:r>
            <a:r>
              <a:rPr lang="en">
                <a:latin typeface="Lato"/>
                <a:ea typeface="Lato"/>
                <a:cs typeface="Lato"/>
                <a:sym typeface="Lato"/>
              </a:rPr>
              <a:t>Page Navigation</a:t>
            </a:r>
            <a:br>
              <a:rPr lang="en">
                <a:latin typeface="Lato"/>
                <a:ea typeface="Lato"/>
                <a:cs typeface="Lato"/>
                <a:sym typeface="Lato"/>
              </a:rPr>
            </a:br>
            <a:r>
              <a:rPr lang="en">
                <a:latin typeface="Lato"/>
                <a:ea typeface="Lato"/>
                <a:cs typeface="Lato"/>
                <a:sym typeface="Lato"/>
              </a:rPr>
              <a:t>Angular Routing Module</a:t>
            </a:r>
            <a:endParaRPr>
              <a:latin typeface="Lato"/>
              <a:ea typeface="Lato"/>
              <a:cs typeface="Lato"/>
              <a:sym typeface="Lato"/>
            </a:endParaRPr>
          </a:p>
        </p:txBody>
      </p:sp>
      <p:sp>
        <p:nvSpPr>
          <p:cNvPr id="342" name="Google Shape;342;p39"/>
          <p:cNvSpPr txBox="1"/>
          <p:nvPr/>
        </p:nvSpPr>
        <p:spPr>
          <a:xfrm>
            <a:off x="149292" y="2266381"/>
            <a:ext cx="2347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2. </a:t>
            </a:r>
            <a:r>
              <a:rPr lang="en">
                <a:latin typeface="Lato"/>
                <a:ea typeface="Lato"/>
                <a:cs typeface="Lato"/>
                <a:sym typeface="Lato"/>
              </a:rPr>
              <a:t>SSR</a:t>
            </a:r>
            <a:br>
              <a:rPr lang="en">
                <a:latin typeface="Lato"/>
                <a:ea typeface="Lato"/>
                <a:cs typeface="Lato"/>
                <a:sym typeface="Lato"/>
              </a:rPr>
            </a:br>
            <a:r>
              <a:rPr lang="en">
                <a:latin typeface="Lato"/>
                <a:ea typeface="Lato"/>
                <a:cs typeface="Lato"/>
                <a:sym typeface="Lato"/>
              </a:rPr>
              <a:t>Angular Universal Module</a:t>
            </a:r>
            <a:endParaRPr>
              <a:latin typeface="Lato"/>
              <a:ea typeface="Lato"/>
              <a:cs typeface="Lato"/>
              <a:sym typeface="Lato"/>
            </a:endParaRPr>
          </a:p>
        </p:txBody>
      </p:sp>
      <p:sp>
        <p:nvSpPr>
          <p:cNvPr id="343" name="Google Shape;343;p39"/>
          <p:cNvSpPr txBox="1"/>
          <p:nvPr/>
        </p:nvSpPr>
        <p:spPr>
          <a:xfrm>
            <a:off x="6704200" y="2272625"/>
            <a:ext cx="2267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3. </a:t>
            </a:r>
            <a:r>
              <a:rPr lang="en">
                <a:latin typeface="Lato"/>
                <a:ea typeface="Lato"/>
                <a:cs typeface="Lato"/>
                <a:sym typeface="Lato"/>
              </a:rPr>
              <a:t>PWA</a:t>
            </a:r>
            <a:br>
              <a:rPr lang="en">
                <a:latin typeface="Lato"/>
                <a:ea typeface="Lato"/>
                <a:cs typeface="Lato"/>
                <a:sym typeface="Lato"/>
              </a:rPr>
            </a:br>
            <a:r>
              <a:rPr lang="en">
                <a:latin typeface="Lato"/>
                <a:ea typeface="Lato"/>
                <a:cs typeface="Lato"/>
                <a:sym typeface="Lato"/>
              </a:rPr>
              <a:t>Angular PWA Module</a:t>
            </a:r>
            <a:endParaRPr>
              <a:latin typeface="Lato"/>
              <a:ea typeface="Lato"/>
              <a:cs typeface="Lato"/>
              <a:sym typeface="Lato"/>
            </a:endParaRPr>
          </a:p>
        </p:txBody>
      </p:sp>
      <p:sp>
        <p:nvSpPr>
          <p:cNvPr id="344" name="Google Shape;344;p39"/>
          <p:cNvSpPr/>
          <p:nvPr/>
        </p:nvSpPr>
        <p:spPr>
          <a:xfrm>
            <a:off x="362125" y="3463700"/>
            <a:ext cx="3071400" cy="678600"/>
          </a:xfrm>
          <a:prstGeom prst="roundRect">
            <a:avLst>
              <a:gd fmla="val 16667" name="adj"/>
            </a:avLst>
          </a:prstGeom>
          <a:solidFill>
            <a:srgbClr val="178D7D">
              <a:alpha val="68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1"/>
              </a:highlight>
            </a:endParaRPr>
          </a:p>
        </p:txBody>
      </p:sp>
      <p:sp>
        <p:nvSpPr>
          <p:cNvPr id="345" name="Google Shape;345;p39"/>
          <p:cNvSpPr txBox="1"/>
          <p:nvPr/>
        </p:nvSpPr>
        <p:spPr>
          <a:xfrm>
            <a:off x="690473" y="3500050"/>
            <a:ext cx="2434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4. Localisation</a:t>
            </a:r>
            <a:br>
              <a:rPr lang="en">
                <a:latin typeface="Lato"/>
                <a:ea typeface="Lato"/>
                <a:cs typeface="Lato"/>
                <a:sym typeface="Lato"/>
              </a:rPr>
            </a:br>
            <a:r>
              <a:rPr lang="en">
                <a:latin typeface="Lato"/>
                <a:ea typeface="Lato"/>
                <a:cs typeface="Lato"/>
                <a:sym typeface="Lato"/>
              </a:rPr>
              <a:t>i18n Module [ngx-translate]</a:t>
            </a:r>
            <a:endParaRPr>
              <a:latin typeface="Lato"/>
              <a:ea typeface="Lato"/>
              <a:cs typeface="Lato"/>
              <a:sym typeface="Lato"/>
            </a:endParaRPr>
          </a:p>
        </p:txBody>
      </p:sp>
      <p:sp>
        <p:nvSpPr>
          <p:cNvPr id="346" name="Google Shape;346;p39"/>
          <p:cNvSpPr/>
          <p:nvPr/>
        </p:nvSpPr>
        <p:spPr>
          <a:xfrm>
            <a:off x="5772325" y="3463700"/>
            <a:ext cx="3071400" cy="678600"/>
          </a:xfrm>
          <a:prstGeom prst="roundRect">
            <a:avLst>
              <a:gd fmla="val 16667" name="adj"/>
            </a:avLst>
          </a:prstGeom>
          <a:solidFill>
            <a:srgbClr val="178D7D">
              <a:alpha val="68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1"/>
              </a:highlight>
            </a:endParaRPr>
          </a:p>
        </p:txBody>
      </p:sp>
      <p:sp>
        <p:nvSpPr>
          <p:cNvPr id="347" name="Google Shape;347;p39"/>
          <p:cNvSpPr txBox="1"/>
          <p:nvPr/>
        </p:nvSpPr>
        <p:spPr>
          <a:xfrm>
            <a:off x="5944200" y="3500050"/>
            <a:ext cx="2768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5. Analytics - Google</a:t>
            </a:r>
            <a:br>
              <a:rPr lang="en">
                <a:latin typeface="Lato"/>
                <a:ea typeface="Lato"/>
                <a:cs typeface="Lato"/>
                <a:sym typeface="Lato"/>
              </a:rPr>
            </a:br>
            <a:r>
              <a:rPr lang="en">
                <a:latin typeface="Lato"/>
                <a:ea typeface="Lato"/>
                <a:cs typeface="Lato"/>
                <a:sym typeface="Lato"/>
              </a:rPr>
              <a:t>Angulartics2 Library Module</a:t>
            </a:r>
            <a:endParaRPr>
              <a:latin typeface="Lato"/>
              <a:ea typeface="Lato"/>
              <a:cs typeface="Lato"/>
              <a:sym typeface="Lato"/>
            </a:endParaRPr>
          </a:p>
        </p:txBody>
      </p:sp>
      <p:sp>
        <p:nvSpPr>
          <p:cNvPr id="348" name="Google Shape;348;p39"/>
          <p:cNvSpPr/>
          <p:nvPr/>
        </p:nvSpPr>
        <p:spPr>
          <a:xfrm>
            <a:off x="1428925" y="4301900"/>
            <a:ext cx="3071400" cy="678600"/>
          </a:xfrm>
          <a:prstGeom prst="roundRect">
            <a:avLst>
              <a:gd fmla="val 16667" name="adj"/>
            </a:avLst>
          </a:prstGeom>
          <a:solidFill>
            <a:srgbClr val="178D7D">
              <a:alpha val="68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1"/>
              </a:highlight>
            </a:endParaRPr>
          </a:p>
        </p:txBody>
      </p:sp>
      <p:sp>
        <p:nvSpPr>
          <p:cNvPr id="349" name="Google Shape;349;p39"/>
          <p:cNvSpPr txBox="1"/>
          <p:nvPr/>
        </p:nvSpPr>
        <p:spPr>
          <a:xfrm>
            <a:off x="1600800" y="4338250"/>
            <a:ext cx="2768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6</a:t>
            </a:r>
            <a:r>
              <a:rPr lang="en">
                <a:latin typeface="Lato"/>
                <a:ea typeface="Lato"/>
                <a:cs typeface="Lato"/>
                <a:sym typeface="Lato"/>
              </a:rPr>
              <a:t>. Testing [Unit | e2e]</a:t>
            </a:r>
            <a:br>
              <a:rPr lang="en">
                <a:latin typeface="Lato"/>
                <a:ea typeface="Lato"/>
                <a:cs typeface="Lato"/>
                <a:sym typeface="Lato"/>
              </a:rPr>
            </a:br>
            <a:r>
              <a:rPr lang="en">
                <a:latin typeface="Lato"/>
                <a:ea typeface="Lato"/>
                <a:cs typeface="Lato"/>
                <a:sym typeface="Lato"/>
              </a:rPr>
              <a:t>[Karma &amp; Jasmine | </a:t>
            </a:r>
            <a:r>
              <a:rPr lang="en">
                <a:latin typeface="Lato"/>
                <a:ea typeface="Lato"/>
                <a:cs typeface="Lato"/>
                <a:sym typeface="Lato"/>
              </a:rPr>
              <a:t>Protractor</a:t>
            </a:r>
            <a:r>
              <a:rPr lang="en">
                <a:latin typeface="Lato"/>
                <a:ea typeface="Lato"/>
                <a:cs typeface="Lato"/>
                <a:sym typeface="Lato"/>
              </a:rPr>
              <a:t>]</a:t>
            </a:r>
            <a:endParaRPr>
              <a:latin typeface="Lato"/>
              <a:ea typeface="Lato"/>
              <a:cs typeface="Lato"/>
              <a:sym typeface="Lato"/>
            </a:endParaRPr>
          </a:p>
        </p:txBody>
      </p:sp>
      <p:sp>
        <p:nvSpPr>
          <p:cNvPr id="350" name="Google Shape;350;p39"/>
          <p:cNvSpPr txBox="1"/>
          <p:nvPr/>
        </p:nvSpPr>
        <p:spPr>
          <a:xfrm>
            <a:off x="152396" y="2918900"/>
            <a:ext cx="3534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ng add</a:t>
            </a:r>
            <a:r>
              <a:rPr lang="en" sz="1200">
                <a:solidFill>
                  <a:srgbClr val="292929"/>
                </a:solidFill>
                <a:highlight>
                  <a:srgbClr val="F2F2F2"/>
                </a:highlight>
                <a:uFill>
                  <a:noFill/>
                </a:uFill>
                <a:latin typeface="Courier New"/>
                <a:ea typeface="Courier New"/>
                <a:cs typeface="Courier New"/>
                <a:sym typeface="Courier New"/>
                <a:hlinkClick r:id="rId3">
                  <a:extLst>
                    <a:ext uri="{A12FA001-AC4F-418D-AE19-62706E023703}">
                      <ahyp:hlinkClr val="tx"/>
                    </a:ext>
                  </a:extLst>
                </a:hlinkClick>
              </a:rPr>
              <a:t> </a:t>
            </a:r>
            <a:r>
              <a:rPr lang="en" sz="1200" u="sng">
                <a:solidFill>
                  <a:schemeClr val="hlink"/>
                </a:solidFill>
                <a:highlight>
                  <a:srgbClr val="F2F2F2"/>
                </a:highlight>
                <a:latin typeface="Courier New"/>
                <a:ea typeface="Courier New"/>
                <a:cs typeface="Courier New"/>
                <a:sym typeface="Courier New"/>
                <a:hlinkClick r:id="rId4"/>
              </a:rPr>
              <a:t>@nguniversal/express-engine</a:t>
            </a:r>
            <a:endParaRPr>
              <a:latin typeface="Lato"/>
              <a:ea typeface="Lato"/>
              <a:cs typeface="Lato"/>
              <a:sym typeface="Lato"/>
            </a:endParaRPr>
          </a:p>
        </p:txBody>
      </p:sp>
      <p:sp>
        <p:nvSpPr>
          <p:cNvPr id="351" name="Google Shape;351;p39"/>
          <p:cNvSpPr txBox="1"/>
          <p:nvPr/>
        </p:nvSpPr>
        <p:spPr>
          <a:xfrm>
            <a:off x="6705600" y="2947075"/>
            <a:ext cx="2347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ng add</a:t>
            </a:r>
            <a:r>
              <a:rPr lang="en" sz="1200">
                <a:solidFill>
                  <a:srgbClr val="292929"/>
                </a:solidFill>
                <a:highlight>
                  <a:srgbClr val="F2F2F2"/>
                </a:highlight>
                <a:uFill>
                  <a:noFill/>
                </a:uFill>
                <a:latin typeface="Courier New"/>
                <a:ea typeface="Courier New"/>
                <a:cs typeface="Courier New"/>
                <a:sym typeface="Courier New"/>
                <a:hlinkClick r:id="rId5">
                  <a:extLst>
                    <a:ext uri="{A12FA001-AC4F-418D-AE19-62706E023703}">
                      <ahyp:hlinkClr val="tx"/>
                    </a:ext>
                  </a:extLst>
                </a:hlinkClick>
              </a:rPr>
              <a:t> </a:t>
            </a:r>
            <a:r>
              <a:rPr lang="en" sz="1200" u="sng">
                <a:solidFill>
                  <a:schemeClr val="hlink"/>
                </a:solidFill>
                <a:highlight>
                  <a:srgbClr val="F2F2F2"/>
                </a:highlight>
                <a:latin typeface="Courier New"/>
                <a:ea typeface="Courier New"/>
                <a:cs typeface="Courier New"/>
                <a:sym typeface="Courier New"/>
                <a:hlinkClick r:id="rId6"/>
              </a:rPr>
              <a:t>@angular/pwa</a:t>
            </a:r>
            <a:endParaRPr>
              <a:latin typeface="Lato"/>
              <a:ea typeface="Lato"/>
              <a:cs typeface="Lato"/>
              <a:sym typeface="Lato"/>
            </a:endParaRPr>
          </a:p>
        </p:txBody>
      </p:sp>
      <p:sp>
        <p:nvSpPr>
          <p:cNvPr id="352" name="Google Shape;352;p39"/>
          <p:cNvSpPr/>
          <p:nvPr/>
        </p:nvSpPr>
        <p:spPr>
          <a:xfrm>
            <a:off x="4781725" y="4301900"/>
            <a:ext cx="3071400" cy="678600"/>
          </a:xfrm>
          <a:prstGeom prst="roundRect">
            <a:avLst>
              <a:gd fmla="val 16667" name="adj"/>
            </a:avLst>
          </a:prstGeom>
          <a:solidFill>
            <a:srgbClr val="178D7D">
              <a:alpha val="68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1"/>
              </a:highlight>
            </a:endParaRPr>
          </a:p>
        </p:txBody>
      </p:sp>
      <p:sp>
        <p:nvSpPr>
          <p:cNvPr id="353" name="Google Shape;353;p39"/>
          <p:cNvSpPr txBox="1"/>
          <p:nvPr/>
        </p:nvSpPr>
        <p:spPr>
          <a:xfrm>
            <a:off x="4858500" y="4338250"/>
            <a:ext cx="2918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7</a:t>
            </a:r>
            <a:r>
              <a:rPr lang="en">
                <a:latin typeface="Lato"/>
                <a:ea typeface="Lato"/>
                <a:cs typeface="Lato"/>
                <a:sym typeface="Lato"/>
              </a:rPr>
              <a:t>. </a:t>
            </a:r>
            <a:r>
              <a:rPr lang="en">
                <a:latin typeface="Lato"/>
                <a:ea typeface="Lato"/>
                <a:cs typeface="Lato"/>
                <a:sym typeface="Lato"/>
              </a:rPr>
              <a:t>Graceful</a:t>
            </a:r>
            <a:r>
              <a:rPr lang="en">
                <a:latin typeface="Lato"/>
                <a:ea typeface="Lato"/>
                <a:cs typeface="Lato"/>
                <a:sym typeface="Lato"/>
              </a:rPr>
              <a:t> Degradation</a:t>
            </a:r>
            <a:br>
              <a:rPr lang="en">
                <a:latin typeface="Lato"/>
                <a:ea typeface="Lato"/>
                <a:cs typeface="Lato"/>
                <a:sym typeface="Lato"/>
              </a:rPr>
            </a:br>
            <a:r>
              <a:rPr lang="en">
                <a:latin typeface="Lato"/>
                <a:ea typeface="Lato"/>
                <a:cs typeface="Lato"/>
                <a:sym typeface="Lato"/>
              </a:rPr>
              <a:t>[Polyfills for Legacy Browsers IE8...]</a:t>
            </a:r>
            <a:endParaRPr>
              <a:latin typeface="Lato"/>
              <a:ea typeface="Lato"/>
              <a:cs typeface="Lato"/>
              <a:sym typeface="Lato"/>
            </a:endParaRPr>
          </a:p>
        </p:txBody>
      </p:sp>
      <p:sp>
        <p:nvSpPr>
          <p:cNvPr id="354" name="Google Shape;354;p39"/>
          <p:cNvSpPr/>
          <p:nvPr/>
        </p:nvSpPr>
        <p:spPr>
          <a:xfrm>
            <a:off x="3759225" y="2814475"/>
            <a:ext cx="1678200" cy="14475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9"/>
          <p:cNvSpPr txBox="1"/>
          <p:nvPr/>
        </p:nvSpPr>
        <p:spPr>
          <a:xfrm>
            <a:off x="3759250" y="2996125"/>
            <a:ext cx="1644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ato"/>
                <a:ea typeface="Lato"/>
                <a:cs typeface="Lato"/>
                <a:sym typeface="Lato"/>
              </a:rPr>
              <a:t>8. Ang </a:t>
            </a:r>
            <a:r>
              <a:rPr lang="en">
                <a:solidFill>
                  <a:schemeClr val="lt1"/>
                </a:solidFill>
                <a:latin typeface="Lato"/>
                <a:ea typeface="Lato"/>
                <a:cs typeface="Lato"/>
                <a:sym typeface="Lato"/>
              </a:rPr>
              <a:t>Security</a:t>
            </a:r>
            <a:br>
              <a:rPr lang="en">
                <a:solidFill>
                  <a:schemeClr val="lt1"/>
                </a:solidFill>
                <a:latin typeface="Lato"/>
                <a:ea typeface="Lato"/>
                <a:cs typeface="Lato"/>
                <a:sym typeface="Lato"/>
              </a:rPr>
            </a:br>
            <a:r>
              <a:rPr lang="en">
                <a:solidFill>
                  <a:schemeClr val="lt1"/>
                </a:solidFill>
                <a:latin typeface="Lato"/>
                <a:ea typeface="Lato"/>
                <a:cs typeface="Lato"/>
                <a:sym typeface="Lato"/>
              </a:rPr>
              <a:t>XSS | CSRF | </a:t>
            </a:r>
            <a:r>
              <a:rPr lang="en" sz="1300">
                <a:solidFill>
                  <a:schemeClr val="lt1"/>
                </a:solidFill>
                <a:latin typeface="Roboto"/>
                <a:ea typeface="Roboto"/>
                <a:cs typeface="Roboto"/>
                <a:sym typeface="Roboto"/>
              </a:rPr>
              <a:t>XSSI</a:t>
            </a:r>
            <a:endParaRPr>
              <a:latin typeface="Lato"/>
              <a:ea typeface="Lato"/>
              <a:cs typeface="Lato"/>
              <a:sym typeface="Lato"/>
            </a:endParaRPr>
          </a:p>
        </p:txBody>
      </p:sp>
      <p:cxnSp>
        <p:nvCxnSpPr>
          <p:cNvPr id="356" name="Google Shape;356;p39"/>
          <p:cNvCxnSpPr/>
          <p:nvPr/>
        </p:nvCxnSpPr>
        <p:spPr>
          <a:xfrm flipH="1" rot="10800000">
            <a:off x="3799950" y="3582650"/>
            <a:ext cx="1587900" cy="27300"/>
          </a:xfrm>
          <a:prstGeom prst="straightConnector1">
            <a:avLst/>
          </a:prstGeom>
          <a:noFill/>
          <a:ln cap="flat" cmpd="sng" w="9525">
            <a:solidFill>
              <a:srgbClr val="000000"/>
            </a:solidFill>
            <a:prstDash val="solid"/>
            <a:round/>
            <a:headEnd len="med" w="med" type="none"/>
            <a:tailEnd len="med" w="med" type="none"/>
          </a:ln>
        </p:spPr>
      </p:cxnSp>
      <p:sp>
        <p:nvSpPr>
          <p:cNvPr id="357" name="Google Shape;357;p39"/>
          <p:cNvSpPr txBox="1"/>
          <p:nvPr/>
        </p:nvSpPr>
        <p:spPr>
          <a:xfrm>
            <a:off x="3759250" y="3529525"/>
            <a:ext cx="164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ato"/>
                <a:ea typeface="Lato"/>
                <a:cs typeface="Lato"/>
                <a:sym typeface="Lato"/>
              </a:rPr>
              <a:t>Dom Sanitisation</a:t>
            </a:r>
            <a:br>
              <a:rPr lang="en">
                <a:solidFill>
                  <a:schemeClr val="lt1"/>
                </a:solidFill>
                <a:latin typeface="Lato"/>
                <a:ea typeface="Lato"/>
                <a:cs typeface="Lato"/>
                <a:sym typeface="Lato"/>
              </a:rPr>
            </a:br>
            <a:r>
              <a:rPr lang="en">
                <a:solidFill>
                  <a:schemeClr val="lt1"/>
                </a:solidFill>
                <a:latin typeface="Lato"/>
                <a:ea typeface="Lato"/>
                <a:cs typeface="Lato"/>
                <a:sym typeface="Lato"/>
              </a:rPr>
              <a:t>Trusted</a:t>
            </a:r>
            <a:r>
              <a:rPr lang="en">
                <a:solidFill>
                  <a:schemeClr val="lt1"/>
                </a:solidFill>
                <a:latin typeface="Lato"/>
                <a:ea typeface="Lato"/>
                <a:cs typeface="Lato"/>
                <a:sym typeface="Lato"/>
              </a:rPr>
              <a:t> Values</a:t>
            </a:r>
            <a:br>
              <a:rPr lang="en">
                <a:solidFill>
                  <a:schemeClr val="lt1"/>
                </a:solidFill>
                <a:latin typeface="Lato"/>
                <a:ea typeface="Lato"/>
                <a:cs typeface="Lato"/>
                <a:sym typeface="Lato"/>
              </a:rPr>
            </a:br>
            <a:r>
              <a:rPr lang="en">
                <a:solidFill>
                  <a:schemeClr val="lt1"/>
                </a:solidFill>
                <a:latin typeface="Lato"/>
                <a:ea typeface="Lato"/>
                <a:cs typeface="Lato"/>
                <a:sym typeface="Lato"/>
              </a:rPr>
              <a:t>CSP</a:t>
            </a:r>
            <a:endParaRPr>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0"/>
          <p:cNvSpPr txBox="1"/>
          <p:nvPr>
            <p:ph type="title"/>
          </p:nvPr>
        </p:nvSpPr>
        <p:spPr>
          <a:xfrm>
            <a:off x="661600" y="-68750"/>
            <a:ext cx="83289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ABC RACING </a:t>
            </a:r>
            <a:r>
              <a:rPr lang="en" sz="2500"/>
              <a:t>- Module, Component Mapping</a:t>
            </a:r>
            <a:endParaRPr sz="2500"/>
          </a:p>
        </p:txBody>
      </p:sp>
      <p:sp>
        <p:nvSpPr>
          <p:cNvPr id="363" name="Google Shape;363;p40"/>
          <p:cNvSpPr txBox="1"/>
          <p:nvPr/>
        </p:nvSpPr>
        <p:spPr>
          <a:xfrm>
            <a:off x="689025" y="800700"/>
            <a:ext cx="4508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Lato"/>
                <a:ea typeface="Lato"/>
                <a:cs typeface="Lato"/>
                <a:sym typeface="Lato"/>
              </a:rPr>
              <a:t>Angular Module &amp; Component Mapping</a:t>
            </a:r>
            <a:endParaRPr b="1" sz="1900">
              <a:latin typeface="Lato"/>
              <a:ea typeface="Lato"/>
              <a:cs typeface="Lato"/>
              <a:sym typeface="Lato"/>
            </a:endParaRPr>
          </a:p>
        </p:txBody>
      </p:sp>
      <p:sp>
        <p:nvSpPr>
          <p:cNvPr id="364" name="Google Shape;364;p40"/>
          <p:cNvSpPr/>
          <p:nvPr/>
        </p:nvSpPr>
        <p:spPr>
          <a:xfrm>
            <a:off x="2406325" y="1357125"/>
            <a:ext cx="2985600" cy="678600"/>
          </a:xfrm>
          <a:prstGeom prst="roundRect">
            <a:avLst>
              <a:gd fmla="val 16667" name="adj"/>
            </a:avLst>
          </a:prstGeom>
          <a:solidFill>
            <a:srgbClr val="178D7D">
              <a:alpha val="68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FF9900"/>
              </a:highlight>
            </a:endParaRPr>
          </a:p>
        </p:txBody>
      </p:sp>
      <p:sp>
        <p:nvSpPr>
          <p:cNvPr id="365" name="Google Shape;365;p40"/>
          <p:cNvSpPr txBox="1"/>
          <p:nvPr/>
        </p:nvSpPr>
        <p:spPr>
          <a:xfrm>
            <a:off x="3126225" y="1505150"/>
            <a:ext cx="1450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APP MODULE</a:t>
            </a:r>
            <a:endParaRPr>
              <a:latin typeface="Lato"/>
              <a:ea typeface="Lato"/>
              <a:cs typeface="Lato"/>
              <a:sym typeface="Lato"/>
            </a:endParaRPr>
          </a:p>
        </p:txBody>
      </p:sp>
      <p:sp>
        <p:nvSpPr>
          <p:cNvPr id="366" name="Google Shape;366;p40"/>
          <p:cNvSpPr/>
          <p:nvPr/>
        </p:nvSpPr>
        <p:spPr>
          <a:xfrm>
            <a:off x="191925" y="2916725"/>
            <a:ext cx="2267700" cy="678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1"/>
              </a:highlight>
            </a:endParaRPr>
          </a:p>
        </p:txBody>
      </p:sp>
      <p:sp>
        <p:nvSpPr>
          <p:cNvPr id="367" name="Google Shape;367;p40"/>
          <p:cNvSpPr txBox="1"/>
          <p:nvPr/>
        </p:nvSpPr>
        <p:spPr>
          <a:xfrm>
            <a:off x="301700" y="2965750"/>
            <a:ext cx="2100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Feature Module - </a:t>
            </a:r>
            <a:r>
              <a:rPr lang="en">
                <a:latin typeface="Lato"/>
                <a:ea typeface="Lato"/>
                <a:cs typeface="Lato"/>
                <a:sym typeface="Lato"/>
              </a:rPr>
              <a:t>Home</a:t>
            </a:r>
            <a:br>
              <a:rPr lang="en">
                <a:latin typeface="Lato"/>
                <a:ea typeface="Lato"/>
                <a:cs typeface="Lato"/>
                <a:sym typeface="Lato"/>
              </a:rPr>
            </a:br>
            <a:r>
              <a:rPr lang="en">
                <a:latin typeface="Lato"/>
                <a:ea typeface="Lato"/>
                <a:cs typeface="Lato"/>
                <a:sym typeface="Lato"/>
              </a:rPr>
              <a:t>Home Page Components</a:t>
            </a:r>
            <a:endParaRPr>
              <a:latin typeface="Lato"/>
              <a:ea typeface="Lato"/>
              <a:cs typeface="Lato"/>
              <a:sym typeface="Lato"/>
            </a:endParaRPr>
          </a:p>
        </p:txBody>
      </p:sp>
      <p:sp>
        <p:nvSpPr>
          <p:cNvPr id="368" name="Google Shape;368;p40"/>
          <p:cNvSpPr/>
          <p:nvPr/>
        </p:nvSpPr>
        <p:spPr>
          <a:xfrm>
            <a:off x="6004800" y="1349050"/>
            <a:ext cx="2985600" cy="6786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1"/>
              </a:highlight>
            </a:endParaRPr>
          </a:p>
        </p:txBody>
      </p:sp>
      <p:sp>
        <p:nvSpPr>
          <p:cNvPr id="369" name="Google Shape;369;p40"/>
          <p:cNvSpPr txBox="1"/>
          <p:nvPr/>
        </p:nvSpPr>
        <p:spPr>
          <a:xfrm>
            <a:off x="6098725" y="1386800"/>
            <a:ext cx="2592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ato"/>
                <a:ea typeface="Lato"/>
                <a:cs typeface="Lato"/>
                <a:sym typeface="Lato"/>
              </a:rPr>
              <a:t>Angulartics2 Module</a:t>
            </a:r>
            <a:br>
              <a:rPr lang="en">
                <a:solidFill>
                  <a:schemeClr val="lt1"/>
                </a:solidFill>
                <a:latin typeface="Lato"/>
                <a:ea typeface="Lato"/>
                <a:cs typeface="Lato"/>
                <a:sym typeface="Lato"/>
              </a:rPr>
            </a:br>
            <a:r>
              <a:rPr lang="en">
                <a:solidFill>
                  <a:schemeClr val="lt1"/>
                </a:solidFill>
                <a:latin typeface="Lato"/>
                <a:ea typeface="Lato"/>
                <a:cs typeface="Lato"/>
                <a:sym typeface="Lato"/>
              </a:rPr>
              <a:t>Angulartics2GoogleAnalytics</a:t>
            </a:r>
            <a:endParaRPr>
              <a:solidFill>
                <a:schemeClr val="lt1"/>
              </a:solidFill>
              <a:latin typeface="Lato"/>
              <a:ea typeface="Lato"/>
              <a:cs typeface="Lato"/>
              <a:sym typeface="Lato"/>
            </a:endParaRPr>
          </a:p>
          <a:p>
            <a:pPr indent="0" lvl="0" marL="0" rtl="0" algn="ctr">
              <a:spcBef>
                <a:spcPts val="0"/>
              </a:spcBef>
              <a:spcAft>
                <a:spcPts val="0"/>
              </a:spcAft>
              <a:buNone/>
            </a:pPr>
            <a:r>
              <a:t/>
            </a:r>
            <a:endParaRPr>
              <a:solidFill>
                <a:schemeClr val="lt1"/>
              </a:solidFill>
              <a:latin typeface="Lato"/>
              <a:ea typeface="Lato"/>
              <a:cs typeface="Lato"/>
              <a:sym typeface="Lato"/>
            </a:endParaRPr>
          </a:p>
        </p:txBody>
      </p:sp>
      <p:cxnSp>
        <p:nvCxnSpPr>
          <p:cNvPr id="370" name="Google Shape;370;p40"/>
          <p:cNvCxnSpPr>
            <a:stCxn id="368" idx="1"/>
            <a:endCxn id="364" idx="3"/>
          </p:cNvCxnSpPr>
          <p:nvPr/>
        </p:nvCxnSpPr>
        <p:spPr>
          <a:xfrm flipH="1">
            <a:off x="5391900" y="1688350"/>
            <a:ext cx="612900" cy="8100"/>
          </a:xfrm>
          <a:prstGeom prst="straightConnector1">
            <a:avLst/>
          </a:prstGeom>
          <a:noFill/>
          <a:ln cap="flat" cmpd="sng" w="9525">
            <a:solidFill>
              <a:schemeClr val="dk2"/>
            </a:solidFill>
            <a:prstDash val="solid"/>
            <a:round/>
            <a:headEnd len="med" w="med" type="none"/>
            <a:tailEnd len="med" w="med" type="triangle"/>
          </a:ln>
        </p:spPr>
      </p:cxnSp>
      <p:sp>
        <p:nvSpPr>
          <p:cNvPr id="371" name="Google Shape;371;p40"/>
          <p:cNvSpPr/>
          <p:nvPr/>
        </p:nvSpPr>
        <p:spPr>
          <a:xfrm>
            <a:off x="2858925" y="2992925"/>
            <a:ext cx="2267700" cy="678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1"/>
              </a:highlight>
            </a:endParaRPr>
          </a:p>
        </p:txBody>
      </p:sp>
      <p:sp>
        <p:nvSpPr>
          <p:cNvPr id="372" name="Google Shape;372;p40"/>
          <p:cNvSpPr txBox="1"/>
          <p:nvPr/>
        </p:nvSpPr>
        <p:spPr>
          <a:xfrm>
            <a:off x="2968700" y="3041950"/>
            <a:ext cx="2157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Feature Module -About</a:t>
            </a:r>
            <a:br>
              <a:rPr lang="en">
                <a:latin typeface="Lato"/>
                <a:ea typeface="Lato"/>
                <a:cs typeface="Lato"/>
                <a:sym typeface="Lato"/>
              </a:rPr>
            </a:br>
            <a:r>
              <a:rPr lang="en">
                <a:latin typeface="Lato"/>
                <a:ea typeface="Lato"/>
                <a:cs typeface="Lato"/>
                <a:sym typeface="Lato"/>
              </a:rPr>
              <a:t>About Page Components</a:t>
            </a:r>
            <a:endParaRPr>
              <a:latin typeface="Lato"/>
              <a:ea typeface="Lato"/>
              <a:cs typeface="Lato"/>
              <a:sym typeface="Lato"/>
            </a:endParaRPr>
          </a:p>
        </p:txBody>
      </p:sp>
      <p:sp>
        <p:nvSpPr>
          <p:cNvPr id="373" name="Google Shape;373;p40"/>
          <p:cNvSpPr/>
          <p:nvPr/>
        </p:nvSpPr>
        <p:spPr>
          <a:xfrm>
            <a:off x="5516775" y="2916725"/>
            <a:ext cx="3473700" cy="678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1"/>
              </a:highlight>
            </a:endParaRPr>
          </a:p>
        </p:txBody>
      </p:sp>
      <p:sp>
        <p:nvSpPr>
          <p:cNvPr id="374" name="Google Shape;374;p40"/>
          <p:cNvSpPr txBox="1"/>
          <p:nvPr/>
        </p:nvSpPr>
        <p:spPr>
          <a:xfrm>
            <a:off x="5626550" y="2965750"/>
            <a:ext cx="3276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Shell</a:t>
            </a:r>
            <a:r>
              <a:rPr lang="en">
                <a:latin typeface="Lato"/>
                <a:ea typeface="Lato"/>
                <a:cs typeface="Lato"/>
                <a:sym typeface="Lato"/>
              </a:rPr>
              <a:t> Module - PWA</a:t>
            </a:r>
            <a:br>
              <a:rPr lang="en">
                <a:latin typeface="Lato"/>
                <a:ea typeface="Lato"/>
                <a:cs typeface="Lato"/>
                <a:sym typeface="Lato"/>
              </a:rPr>
            </a:br>
            <a:r>
              <a:rPr lang="en">
                <a:latin typeface="Lato"/>
                <a:ea typeface="Lato"/>
                <a:cs typeface="Lato"/>
                <a:sym typeface="Lato"/>
              </a:rPr>
              <a:t>Comps: </a:t>
            </a:r>
            <a:r>
              <a:rPr lang="en">
                <a:latin typeface="Lato"/>
                <a:ea typeface="Lato"/>
                <a:cs typeface="Lato"/>
                <a:sym typeface="Lato"/>
              </a:rPr>
              <a:t>Shell | Header | Footer | Social</a:t>
            </a:r>
            <a:endParaRPr>
              <a:latin typeface="Lato"/>
              <a:ea typeface="Lato"/>
              <a:cs typeface="Lato"/>
              <a:sym typeface="Lato"/>
            </a:endParaRPr>
          </a:p>
        </p:txBody>
      </p:sp>
      <p:sp>
        <p:nvSpPr>
          <p:cNvPr id="375" name="Google Shape;375;p40"/>
          <p:cNvSpPr/>
          <p:nvPr/>
        </p:nvSpPr>
        <p:spPr>
          <a:xfrm>
            <a:off x="1720425" y="4261175"/>
            <a:ext cx="4383300" cy="8313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1"/>
              </a:highlight>
            </a:endParaRPr>
          </a:p>
        </p:txBody>
      </p:sp>
      <p:sp>
        <p:nvSpPr>
          <p:cNvPr id="376" name="Google Shape;376;p40"/>
          <p:cNvSpPr txBox="1"/>
          <p:nvPr/>
        </p:nvSpPr>
        <p:spPr>
          <a:xfrm>
            <a:off x="1878061" y="4278550"/>
            <a:ext cx="41529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@Shared Module</a:t>
            </a:r>
            <a:br>
              <a:rPr lang="en">
                <a:latin typeface="Lato"/>
                <a:ea typeface="Lato"/>
                <a:cs typeface="Lato"/>
                <a:sym typeface="Lato"/>
              </a:rPr>
            </a:br>
            <a:r>
              <a:rPr lang="en">
                <a:latin typeface="Lato"/>
                <a:ea typeface="Lato"/>
                <a:cs typeface="Lato"/>
                <a:sym typeface="Lato"/>
              </a:rPr>
              <a:t>Http interceptor | logger Service| Loader and </a:t>
            </a:r>
            <a:r>
              <a:rPr lang="en">
                <a:latin typeface="Lato"/>
                <a:ea typeface="Lato"/>
                <a:cs typeface="Lato"/>
                <a:sym typeface="Lato"/>
              </a:rPr>
              <a:t> Common </a:t>
            </a:r>
            <a:r>
              <a:rPr lang="en">
                <a:latin typeface="Lato"/>
                <a:ea typeface="Lato"/>
                <a:cs typeface="Lato"/>
                <a:sym typeface="Lato"/>
              </a:rPr>
              <a:t>UI Components</a:t>
            </a:r>
            <a:endParaRPr>
              <a:latin typeface="Lato"/>
              <a:ea typeface="Lato"/>
              <a:cs typeface="Lato"/>
              <a:sym typeface="Lato"/>
            </a:endParaRPr>
          </a:p>
        </p:txBody>
      </p:sp>
      <p:cxnSp>
        <p:nvCxnSpPr>
          <p:cNvPr id="377" name="Google Shape;377;p40"/>
          <p:cNvCxnSpPr/>
          <p:nvPr/>
        </p:nvCxnSpPr>
        <p:spPr>
          <a:xfrm>
            <a:off x="3920536" y="2027350"/>
            <a:ext cx="10200" cy="1014600"/>
          </a:xfrm>
          <a:prstGeom prst="straightConnector1">
            <a:avLst/>
          </a:prstGeom>
          <a:noFill/>
          <a:ln cap="flat" cmpd="sng" w="9525">
            <a:solidFill>
              <a:schemeClr val="dk2"/>
            </a:solidFill>
            <a:prstDash val="solid"/>
            <a:round/>
            <a:headEnd len="med" w="med" type="none"/>
            <a:tailEnd len="med" w="med" type="triangle"/>
          </a:ln>
        </p:spPr>
      </p:cxnSp>
      <p:cxnSp>
        <p:nvCxnSpPr>
          <p:cNvPr id="378" name="Google Shape;378;p40"/>
          <p:cNvCxnSpPr/>
          <p:nvPr/>
        </p:nvCxnSpPr>
        <p:spPr>
          <a:xfrm flipH="1">
            <a:off x="2442825" y="2035835"/>
            <a:ext cx="1484700" cy="882000"/>
          </a:xfrm>
          <a:prstGeom prst="straightConnector1">
            <a:avLst/>
          </a:prstGeom>
          <a:noFill/>
          <a:ln cap="flat" cmpd="sng" w="9525">
            <a:solidFill>
              <a:schemeClr val="dk2"/>
            </a:solidFill>
            <a:prstDash val="solid"/>
            <a:round/>
            <a:headEnd len="med" w="med" type="none"/>
            <a:tailEnd len="med" w="med" type="triangle"/>
          </a:ln>
        </p:spPr>
      </p:cxnSp>
      <p:cxnSp>
        <p:nvCxnSpPr>
          <p:cNvPr id="379" name="Google Shape;379;p40"/>
          <p:cNvCxnSpPr/>
          <p:nvPr/>
        </p:nvCxnSpPr>
        <p:spPr>
          <a:xfrm>
            <a:off x="3927525" y="2035835"/>
            <a:ext cx="1609500" cy="895500"/>
          </a:xfrm>
          <a:prstGeom prst="straightConnector1">
            <a:avLst/>
          </a:prstGeom>
          <a:noFill/>
          <a:ln cap="flat" cmpd="sng" w="9525">
            <a:solidFill>
              <a:schemeClr val="dk2"/>
            </a:solidFill>
            <a:prstDash val="solid"/>
            <a:round/>
            <a:headEnd len="med" w="med" type="none"/>
            <a:tailEnd len="med" w="med" type="triangle"/>
          </a:ln>
        </p:spPr>
      </p:cxnSp>
      <p:cxnSp>
        <p:nvCxnSpPr>
          <p:cNvPr id="380" name="Google Shape;380;p40"/>
          <p:cNvCxnSpPr>
            <a:stCxn id="376" idx="0"/>
          </p:cNvCxnSpPr>
          <p:nvPr/>
        </p:nvCxnSpPr>
        <p:spPr>
          <a:xfrm rot="10800000">
            <a:off x="2402311" y="3581350"/>
            <a:ext cx="1552200" cy="697200"/>
          </a:xfrm>
          <a:prstGeom prst="straightConnector1">
            <a:avLst/>
          </a:prstGeom>
          <a:noFill/>
          <a:ln cap="flat" cmpd="sng" w="9525">
            <a:solidFill>
              <a:schemeClr val="dk2"/>
            </a:solidFill>
            <a:prstDash val="solid"/>
            <a:round/>
            <a:headEnd len="med" w="med" type="none"/>
            <a:tailEnd len="med" w="med" type="triangle"/>
          </a:ln>
        </p:spPr>
      </p:cxnSp>
      <p:cxnSp>
        <p:nvCxnSpPr>
          <p:cNvPr id="381" name="Google Shape;381;p40"/>
          <p:cNvCxnSpPr>
            <a:stCxn id="376" idx="0"/>
            <a:endCxn id="372" idx="2"/>
          </p:cNvCxnSpPr>
          <p:nvPr/>
        </p:nvCxnSpPr>
        <p:spPr>
          <a:xfrm flipH="1" rot="10800000">
            <a:off x="3954511" y="3657550"/>
            <a:ext cx="93000" cy="621000"/>
          </a:xfrm>
          <a:prstGeom prst="straightConnector1">
            <a:avLst/>
          </a:prstGeom>
          <a:noFill/>
          <a:ln cap="flat" cmpd="sng" w="9525">
            <a:solidFill>
              <a:schemeClr val="dk2"/>
            </a:solidFill>
            <a:prstDash val="solid"/>
            <a:round/>
            <a:headEnd len="med" w="med" type="none"/>
            <a:tailEnd len="med" w="med" type="triangle"/>
          </a:ln>
        </p:spPr>
      </p:cxnSp>
      <p:cxnSp>
        <p:nvCxnSpPr>
          <p:cNvPr id="382" name="Google Shape;382;p40"/>
          <p:cNvCxnSpPr>
            <a:stCxn id="376" idx="0"/>
          </p:cNvCxnSpPr>
          <p:nvPr/>
        </p:nvCxnSpPr>
        <p:spPr>
          <a:xfrm flipH="1" rot="10800000">
            <a:off x="3954511" y="3569350"/>
            <a:ext cx="1636800" cy="709200"/>
          </a:xfrm>
          <a:prstGeom prst="straightConnector1">
            <a:avLst/>
          </a:prstGeom>
          <a:noFill/>
          <a:ln cap="flat" cmpd="sng" w="9525">
            <a:solidFill>
              <a:schemeClr val="dk2"/>
            </a:solidFill>
            <a:prstDash val="solid"/>
            <a:round/>
            <a:headEnd len="med" w="med" type="none"/>
            <a:tailEnd len="med" w="med" type="triangle"/>
          </a:ln>
        </p:spPr>
      </p:cxnSp>
      <p:sp>
        <p:nvSpPr>
          <p:cNvPr id="383" name="Google Shape;383;p40"/>
          <p:cNvSpPr/>
          <p:nvPr/>
        </p:nvSpPr>
        <p:spPr>
          <a:xfrm>
            <a:off x="6004800" y="587050"/>
            <a:ext cx="2985600" cy="6786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1"/>
              </a:highlight>
            </a:endParaRPr>
          </a:p>
        </p:txBody>
      </p:sp>
      <p:sp>
        <p:nvSpPr>
          <p:cNvPr id="384" name="Google Shape;384;p40"/>
          <p:cNvSpPr txBox="1"/>
          <p:nvPr/>
        </p:nvSpPr>
        <p:spPr>
          <a:xfrm>
            <a:off x="6174925" y="624800"/>
            <a:ext cx="2592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ato"/>
                <a:ea typeface="Lato"/>
                <a:cs typeface="Lato"/>
                <a:sym typeface="Lato"/>
              </a:rPr>
              <a:t>@Core Module</a:t>
            </a:r>
            <a:br>
              <a:rPr lang="en">
                <a:solidFill>
                  <a:schemeClr val="lt1"/>
                </a:solidFill>
                <a:latin typeface="Lato"/>
                <a:ea typeface="Lato"/>
                <a:cs typeface="Lato"/>
                <a:sym typeface="Lato"/>
              </a:rPr>
            </a:br>
            <a:r>
              <a:rPr lang="en">
                <a:solidFill>
                  <a:schemeClr val="lt1"/>
                </a:solidFill>
                <a:latin typeface="Lato"/>
                <a:ea typeface="Lato"/>
                <a:cs typeface="Lato"/>
                <a:sym typeface="Lato"/>
              </a:rPr>
              <a:t>Singleton Services (seo,  )</a:t>
            </a:r>
            <a:endParaRPr>
              <a:solidFill>
                <a:schemeClr val="lt1"/>
              </a:solidFill>
              <a:latin typeface="Lato"/>
              <a:ea typeface="Lato"/>
              <a:cs typeface="Lato"/>
              <a:sym typeface="Lato"/>
            </a:endParaRPr>
          </a:p>
        </p:txBody>
      </p:sp>
      <p:cxnSp>
        <p:nvCxnSpPr>
          <p:cNvPr id="385" name="Google Shape;385;p40"/>
          <p:cNvCxnSpPr>
            <a:stCxn id="383" idx="1"/>
            <a:endCxn id="364" idx="3"/>
          </p:cNvCxnSpPr>
          <p:nvPr/>
        </p:nvCxnSpPr>
        <p:spPr>
          <a:xfrm flipH="1">
            <a:off x="5391900" y="926350"/>
            <a:ext cx="612900" cy="770100"/>
          </a:xfrm>
          <a:prstGeom prst="straightConnector1">
            <a:avLst/>
          </a:prstGeom>
          <a:noFill/>
          <a:ln cap="flat" cmpd="sng" w="9525">
            <a:solidFill>
              <a:schemeClr val="dk2"/>
            </a:solidFill>
            <a:prstDash val="solid"/>
            <a:round/>
            <a:headEnd len="med" w="med" type="none"/>
            <a:tailEnd len="med" w="med" type="triangle"/>
          </a:ln>
        </p:spPr>
      </p:cxnSp>
      <p:sp>
        <p:nvSpPr>
          <p:cNvPr id="386" name="Google Shape;386;p40"/>
          <p:cNvSpPr/>
          <p:nvPr/>
        </p:nvSpPr>
        <p:spPr>
          <a:xfrm>
            <a:off x="6004800" y="2111050"/>
            <a:ext cx="2985600" cy="6786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1"/>
              </a:highlight>
            </a:endParaRPr>
          </a:p>
        </p:txBody>
      </p:sp>
      <p:sp>
        <p:nvSpPr>
          <p:cNvPr id="387" name="Google Shape;387;p40"/>
          <p:cNvSpPr txBox="1"/>
          <p:nvPr/>
        </p:nvSpPr>
        <p:spPr>
          <a:xfrm>
            <a:off x="6174925" y="2148800"/>
            <a:ext cx="2592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ato"/>
                <a:ea typeface="Lato"/>
                <a:cs typeface="Lato"/>
                <a:sym typeface="Lato"/>
              </a:rPr>
              <a:t>Localisation Module</a:t>
            </a:r>
            <a:br>
              <a:rPr lang="en">
                <a:solidFill>
                  <a:schemeClr val="lt1"/>
                </a:solidFill>
                <a:latin typeface="Lato"/>
                <a:ea typeface="Lato"/>
                <a:cs typeface="Lato"/>
                <a:sym typeface="Lato"/>
              </a:rPr>
            </a:br>
            <a:r>
              <a:rPr lang="en">
                <a:solidFill>
                  <a:schemeClr val="lt1"/>
                </a:solidFill>
                <a:latin typeface="Lato"/>
                <a:ea typeface="Lato"/>
                <a:cs typeface="Lato"/>
                <a:sym typeface="Lato"/>
              </a:rPr>
              <a:t>i18n Module [ngx-translate]</a:t>
            </a:r>
            <a:endParaRPr>
              <a:solidFill>
                <a:schemeClr val="lt1"/>
              </a:solidFill>
              <a:latin typeface="Lato"/>
              <a:ea typeface="Lato"/>
              <a:cs typeface="Lato"/>
              <a:sym typeface="Lato"/>
            </a:endParaRPr>
          </a:p>
        </p:txBody>
      </p:sp>
      <p:cxnSp>
        <p:nvCxnSpPr>
          <p:cNvPr id="388" name="Google Shape;388;p40"/>
          <p:cNvCxnSpPr>
            <a:stCxn id="386" idx="1"/>
            <a:endCxn id="364" idx="3"/>
          </p:cNvCxnSpPr>
          <p:nvPr/>
        </p:nvCxnSpPr>
        <p:spPr>
          <a:xfrm rot="10800000">
            <a:off x="5391900" y="1696450"/>
            <a:ext cx="612900" cy="753900"/>
          </a:xfrm>
          <a:prstGeom prst="straightConnector1">
            <a:avLst/>
          </a:prstGeom>
          <a:noFill/>
          <a:ln cap="flat" cmpd="sng" w="9525">
            <a:solidFill>
              <a:schemeClr val="dk2"/>
            </a:solidFill>
            <a:prstDash val="solid"/>
            <a:round/>
            <a:headEnd len="med" w="med" type="none"/>
            <a:tailEnd len="med" w="med" type="triangle"/>
          </a:ln>
        </p:spPr>
      </p:cxnSp>
      <p:cxnSp>
        <p:nvCxnSpPr>
          <p:cNvPr id="389" name="Google Shape;389;p40"/>
          <p:cNvCxnSpPr>
            <a:stCxn id="386" idx="3"/>
            <a:endCxn id="375" idx="3"/>
          </p:cNvCxnSpPr>
          <p:nvPr/>
        </p:nvCxnSpPr>
        <p:spPr>
          <a:xfrm flipH="1">
            <a:off x="6103800" y="2450350"/>
            <a:ext cx="2886600" cy="2226600"/>
          </a:xfrm>
          <a:prstGeom prst="bentConnector3">
            <a:avLst>
              <a:gd fmla="val -3075" name="adj1"/>
            </a:avLst>
          </a:prstGeom>
          <a:noFill/>
          <a:ln cap="flat" cmpd="sng" w="9525">
            <a:solidFill>
              <a:schemeClr val="dk2"/>
            </a:solidFill>
            <a:prstDash val="solid"/>
            <a:round/>
            <a:headEnd len="med" w="med" type="none"/>
            <a:tailEnd len="med" w="med" type="none"/>
          </a:ln>
        </p:spPr>
      </p:cxnSp>
      <p:sp>
        <p:nvSpPr>
          <p:cNvPr id="390" name="Google Shape;390;p40"/>
          <p:cNvSpPr/>
          <p:nvPr/>
        </p:nvSpPr>
        <p:spPr>
          <a:xfrm>
            <a:off x="181700" y="2012525"/>
            <a:ext cx="1954200" cy="6786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1"/>
              </a:highlight>
            </a:endParaRPr>
          </a:p>
        </p:txBody>
      </p:sp>
      <p:sp>
        <p:nvSpPr>
          <p:cNvPr id="391" name="Google Shape;391;p40"/>
          <p:cNvSpPr txBox="1"/>
          <p:nvPr/>
        </p:nvSpPr>
        <p:spPr>
          <a:xfrm>
            <a:off x="290225" y="2126475"/>
            <a:ext cx="1693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Lato"/>
                <a:ea typeface="Lato"/>
                <a:cs typeface="Lato"/>
                <a:sym typeface="Lato"/>
              </a:rPr>
              <a:t>Auth Module</a:t>
            </a:r>
            <a:endParaRPr>
              <a:solidFill>
                <a:schemeClr val="dk2"/>
              </a:solidFill>
              <a:latin typeface="Lato"/>
              <a:ea typeface="Lato"/>
              <a:cs typeface="Lato"/>
              <a:sym typeface="Lato"/>
            </a:endParaRPr>
          </a:p>
        </p:txBody>
      </p:sp>
      <p:cxnSp>
        <p:nvCxnSpPr>
          <p:cNvPr id="392" name="Google Shape;392;p40"/>
          <p:cNvCxnSpPr>
            <a:stCxn id="364" idx="1"/>
          </p:cNvCxnSpPr>
          <p:nvPr/>
        </p:nvCxnSpPr>
        <p:spPr>
          <a:xfrm flipH="1">
            <a:off x="2144125" y="1696425"/>
            <a:ext cx="262200" cy="325800"/>
          </a:xfrm>
          <a:prstGeom prst="straightConnector1">
            <a:avLst/>
          </a:prstGeom>
          <a:noFill/>
          <a:ln cap="flat" cmpd="sng" w="9525">
            <a:solidFill>
              <a:schemeClr val="dk2"/>
            </a:solidFill>
            <a:prstDash val="solid"/>
            <a:round/>
            <a:headEnd len="med" w="med" type="none"/>
            <a:tailEnd len="med" w="med" type="triangle"/>
          </a:ln>
        </p:spPr>
      </p:cxnSp>
      <p:cxnSp>
        <p:nvCxnSpPr>
          <p:cNvPr id="393" name="Google Shape;393;p40"/>
          <p:cNvCxnSpPr>
            <a:stCxn id="390" idx="1"/>
            <a:endCxn id="375" idx="1"/>
          </p:cNvCxnSpPr>
          <p:nvPr/>
        </p:nvCxnSpPr>
        <p:spPr>
          <a:xfrm>
            <a:off x="181700" y="2351825"/>
            <a:ext cx="1538700" cy="2325000"/>
          </a:xfrm>
          <a:prstGeom prst="bentConnector3">
            <a:avLst>
              <a:gd fmla="val -10044"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1"/>
          <p:cNvSpPr txBox="1"/>
          <p:nvPr>
            <p:ph type="title"/>
          </p:nvPr>
        </p:nvSpPr>
        <p:spPr>
          <a:xfrm>
            <a:off x="661600" y="-687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ABC RACING - Project Structure</a:t>
            </a:r>
            <a:endParaRPr/>
          </a:p>
        </p:txBody>
      </p:sp>
      <p:sp>
        <p:nvSpPr>
          <p:cNvPr id="399" name="Google Shape;399;p41"/>
          <p:cNvSpPr txBox="1"/>
          <p:nvPr/>
        </p:nvSpPr>
        <p:spPr>
          <a:xfrm>
            <a:off x="689025" y="800700"/>
            <a:ext cx="4508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Lato"/>
                <a:ea typeface="Lato"/>
                <a:cs typeface="Lato"/>
                <a:sym typeface="Lato"/>
              </a:rPr>
              <a:t>Angular Project Folder Structure</a:t>
            </a:r>
            <a:endParaRPr b="1" sz="1900">
              <a:latin typeface="Lato"/>
              <a:ea typeface="Lato"/>
              <a:cs typeface="Lato"/>
              <a:sym typeface="Lato"/>
            </a:endParaRPr>
          </a:p>
        </p:txBody>
      </p:sp>
      <p:pic>
        <p:nvPicPr>
          <p:cNvPr id="400" name="Google Shape;400;p41"/>
          <p:cNvPicPr preferRelativeResize="0"/>
          <p:nvPr/>
        </p:nvPicPr>
        <p:blipFill>
          <a:blip r:embed="rId3">
            <a:alphaModFix/>
          </a:blip>
          <a:stretch>
            <a:fillRect/>
          </a:stretch>
        </p:blipFill>
        <p:spPr>
          <a:xfrm>
            <a:off x="4230850" y="527825"/>
            <a:ext cx="3533736" cy="43722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2"/>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406" name="Google Shape;406;p42"/>
          <p:cNvSpPr txBox="1"/>
          <p:nvPr>
            <p:ph idx="4294967295" type="title"/>
          </p:nvPr>
        </p:nvSpPr>
        <p:spPr>
          <a:xfrm>
            <a:off x="346425" y="4747100"/>
            <a:ext cx="22806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rPr>
              <a:t>Information architecture</a:t>
            </a:r>
            <a:endParaRPr sz="1400">
              <a:solidFill>
                <a:srgbClr val="FFFFFF"/>
              </a:solidFill>
            </a:endParaRPr>
          </a:p>
        </p:txBody>
      </p:sp>
      <p:grpSp>
        <p:nvGrpSpPr>
          <p:cNvPr id="407" name="Google Shape;407;p42"/>
          <p:cNvGrpSpPr/>
          <p:nvPr/>
        </p:nvGrpSpPr>
        <p:grpSpPr>
          <a:xfrm>
            <a:off x="140918" y="4842651"/>
            <a:ext cx="205500" cy="205200"/>
            <a:chOff x="3722577" y="4844551"/>
            <a:chExt cx="205500" cy="205200"/>
          </a:xfrm>
        </p:grpSpPr>
        <p:sp>
          <p:nvSpPr>
            <p:cNvPr id="408" name="Google Shape;408;p42"/>
            <p:cNvSpPr/>
            <p:nvPr/>
          </p:nvSpPr>
          <p:spPr>
            <a:xfrm>
              <a:off x="3722577" y="4844551"/>
              <a:ext cx="205500" cy="205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descr="ic_lightbulb_green.png" id="409" name="Google Shape;409;p42"/>
            <p:cNvPicPr preferRelativeResize="0"/>
            <p:nvPr/>
          </p:nvPicPr>
          <p:blipFill rotWithShape="1">
            <a:blip r:embed="rId3">
              <a:alphaModFix/>
            </a:blip>
            <a:srcRect b="0" l="0" r="0" t="0"/>
            <a:stretch/>
          </p:blipFill>
          <p:spPr>
            <a:xfrm>
              <a:off x="3761069" y="4882185"/>
              <a:ext cx="128438" cy="128438"/>
            </a:xfrm>
            <a:prstGeom prst="rect">
              <a:avLst/>
            </a:prstGeom>
            <a:noFill/>
            <a:ln>
              <a:noFill/>
            </a:ln>
          </p:spPr>
        </p:pic>
      </p:grpSp>
      <p:sp>
        <p:nvSpPr>
          <p:cNvPr id="410" name="Google Shape;410;p42"/>
          <p:cNvSpPr/>
          <p:nvPr/>
        </p:nvSpPr>
        <p:spPr>
          <a:xfrm>
            <a:off x="3447100" y="1096050"/>
            <a:ext cx="1764300" cy="394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Login</a:t>
            </a:r>
            <a:endParaRPr/>
          </a:p>
        </p:txBody>
      </p:sp>
      <p:sp>
        <p:nvSpPr>
          <p:cNvPr id="411" name="Google Shape;411;p42"/>
          <p:cNvSpPr/>
          <p:nvPr/>
        </p:nvSpPr>
        <p:spPr>
          <a:xfrm>
            <a:off x="3447100" y="2162850"/>
            <a:ext cx="1764300" cy="394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Home</a:t>
            </a:r>
            <a:endParaRPr/>
          </a:p>
        </p:txBody>
      </p:sp>
      <p:sp>
        <p:nvSpPr>
          <p:cNvPr id="412" name="Google Shape;412;p42"/>
          <p:cNvSpPr/>
          <p:nvPr/>
        </p:nvSpPr>
        <p:spPr>
          <a:xfrm>
            <a:off x="551500" y="3485392"/>
            <a:ext cx="1764300" cy="394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About</a:t>
            </a:r>
            <a:endParaRPr/>
          </a:p>
        </p:txBody>
      </p:sp>
      <p:sp>
        <p:nvSpPr>
          <p:cNvPr id="413" name="Google Shape;413;p42"/>
          <p:cNvSpPr/>
          <p:nvPr/>
        </p:nvSpPr>
        <p:spPr>
          <a:xfrm>
            <a:off x="2685100" y="3485392"/>
            <a:ext cx="1764300" cy="394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Racing Events</a:t>
            </a:r>
            <a:endParaRPr/>
          </a:p>
        </p:txBody>
      </p:sp>
      <p:sp>
        <p:nvSpPr>
          <p:cNvPr id="414" name="Google Shape;414;p42"/>
          <p:cNvSpPr/>
          <p:nvPr/>
        </p:nvSpPr>
        <p:spPr>
          <a:xfrm>
            <a:off x="4742500" y="3485392"/>
            <a:ext cx="1764300" cy="394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Polling</a:t>
            </a:r>
            <a:endParaRPr/>
          </a:p>
        </p:txBody>
      </p:sp>
      <p:sp>
        <p:nvSpPr>
          <p:cNvPr id="415" name="Google Shape;415;p42"/>
          <p:cNvSpPr/>
          <p:nvPr/>
        </p:nvSpPr>
        <p:spPr>
          <a:xfrm>
            <a:off x="6876100" y="3485392"/>
            <a:ext cx="1764300" cy="394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News</a:t>
            </a:r>
            <a:endParaRPr/>
          </a:p>
        </p:txBody>
      </p:sp>
      <p:cxnSp>
        <p:nvCxnSpPr>
          <p:cNvPr id="416" name="Google Shape;416;p42"/>
          <p:cNvCxnSpPr>
            <a:stCxn id="410" idx="2"/>
            <a:endCxn id="411" idx="0"/>
          </p:cNvCxnSpPr>
          <p:nvPr/>
        </p:nvCxnSpPr>
        <p:spPr>
          <a:xfrm>
            <a:off x="4329250" y="1490250"/>
            <a:ext cx="0" cy="672600"/>
          </a:xfrm>
          <a:prstGeom prst="straightConnector1">
            <a:avLst/>
          </a:prstGeom>
          <a:noFill/>
          <a:ln cap="flat" cmpd="sng" w="9525">
            <a:solidFill>
              <a:schemeClr val="dk2"/>
            </a:solidFill>
            <a:prstDash val="solid"/>
            <a:round/>
            <a:headEnd len="med" w="med" type="none"/>
            <a:tailEnd len="med" w="med" type="triangle"/>
          </a:ln>
        </p:spPr>
      </p:cxnSp>
      <p:cxnSp>
        <p:nvCxnSpPr>
          <p:cNvPr id="417" name="Google Shape;417;p42"/>
          <p:cNvCxnSpPr>
            <a:stCxn id="411" idx="2"/>
            <a:endCxn id="412" idx="0"/>
          </p:cNvCxnSpPr>
          <p:nvPr/>
        </p:nvCxnSpPr>
        <p:spPr>
          <a:xfrm flipH="1">
            <a:off x="1433650" y="2557050"/>
            <a:ext cx="2895600" cy="928200"/>
          </a:xfrm>
          <a:prstGeom prst="straightConnector1">
            <a:avLst/>
          </a:prstGeom>
          <a:noFill/>
          <a:ln cap="flat" cmpd="sng" w="9525">
            <a:solidFill>
              <a:schemeClr val="dk2"/>
            </a:solidFill>
            <a:prstDash val="solid"/>
            <a:round/>
            <a:headEnd len="med" w="med" type="none"/>
            <a:tailEnd len="med" w="med" type="triangle"/>
          </a:ln>
        </p:spPr>
      </p:cxnSp>
      <p:cxnSp>
        <p:nvCxnSpPr>
          <p:cNvPr id="418" name="Google Shape;418;p42"/>
          <p:cNvCxnSpPr>
            <a:stCxn id="411" idx="2"/>
            <a:endCxn id="415" idx="0"/>
          </p:cNvCxnSpPr>
          <p:nvPr/>
        </p:nvCxnSpPr>
        <p:spPr>
          <a:xfrm>
            <a:off x="4329250" y="2557050"/>
            <a:ext cx="3429000" cy="928200"/>
          </a:xfrm>
          <a:prstGeom prst="straightConnector1">
            <a:avLst/>
          </a:prstGeom>
          <a:noFill/>
          <a:ln cap="flat" cmpd="sng" w="9525">
            <a:solidFill>
              <a:schemeClr val="dk2"/>
            </a:solidFill>
            <a:prstDash val="solid"/>
            <a:round/>
            <a:headEnd len="med" w="med" type="none"/>
            <a:tailEnd len="med" w="med" type="triangle"/>
          </a:ln>
        </p:spPr>
      </p:cxnSp>
      <p:cxnSp>
        <p:nvCxnSpPr>
          <p:cNvPr id="419" name="Google Shape;419;p42"/>
          <p:cNvCxnSpPr>
            <a:stCxn id="411" idx="2"/>
            <a:endCxn id="413" idx="0"/>
          </p:cNvCxnSpPr>
          <p:nvPr/>
        </p:nvCxnSpPr>
        <p:spPr>
          <a:xfrm flipH="1">
            <a:off x="3567250" y="2557050"/>
            <a:ext cx="762000" cy="928200"/>
          </a:xfrm>
          <a:prstGeom prst="straightConnector1">
            <a:avLst/>
          </a:prstGeom>
          <a:noFill/>
          <a:ln cap="flat" cmpd="sng" w="9525">
            <a:solidFill>
              <a:schemeClr val="dk2"/>
            </a:solidFill>
            <a:prstDash val="solid"/>
            <a:round/>
            <a:headEnd len="med" w="med" type="none"/>
            <a:tailEnd len="med" w="med" type="triangle"/>
          </a:ln>
        </p:spPr>
      </p:cxnSp>
      <p:cxnSp>
        <p:nvCxnSpPr>
          <p:cNvPr id="420" name="Google Shape;420;p42"/>
          <p:cNvCxnSpPr>
            <a:stCxn id="411" idx="2"/>
            <a:endCxn id="414" idx="0"/>
          </p:cNvCxnSpPr>
          <p:nvPr/>
        </p:nvCxnSpPr>
        <p:spPr>
          <a:xfrm>
            <a:off x="4329250" y="2557050"/>
            <a:ext cx="1295400" cy="928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Code Standard, </a:t>
            </a:r>
            <a:r>
              <a:rPr lang="en" sz="2100"/>
              <a:t>Performance</a:t>
            </a:r>
            <a:r>
              <a:rPr lang="en" sz="2100"/>
              <a:t>, Accessibility Measure tools</a:t>
            </a:r>
            <a:endParaRPr sz="2100"/>
          </a:p>
        </p:txBody>
      </p:sp>
      <p:sp>
        <p:nvSpPr>
          <p:cNvPr id="426" name="Google Shape;426;p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TSLinting, SonarQube integration in CI/CD, Style linting</a:t>
            </a:r>
            <a:endParaRPr/>
          </a:p>
          <a:p>
            <a:pPr indent="-311150" lvl="0" marL="457200" rtl="0" algn="l">
              <a:spcBef>
                <a:spcPts val="1000"/>
              </a:spcBef>
              <a:spcAft>
                <a:spcPts val="0"/>
              </a:spcAft>
              <a:buSzPts val="1300"/>
              <a:buChar char="➔"/>
            </a:pPr>
            <a:r>
              <a:rPr lang="en"/>
              <a:t>Chrome </a:t>
            </a:r>
            <a:r>
              <a:rPr lang="en"/>
              <a:t>lighthouse </a:t>
            </a:r>
            <a:r>
              <a:rPr lang="en"/>
              <a:t> [</a:t>
            </a:r>
            <a:r>
              <a:rPr lang="en"/>
              <a:t>Performance</a:t>
            </a:r>
            <a:r>
              <a:rPr lang="en"/>
              <a:t> and accessibility, SEO and PWA ]</a:t>
            </a:r>
            <a:endParaRPr/>
          </a:p>
          <a:p>
            <a:pPr indent="-311150" lvl="0" marL="457200" rtl="0" algn="l">
              <a:spcBef>
                <a:spcPts val="1000"/>
              </a:spcBef>
              <a:spcAft>
                <a:spcPts val="0"/>
              </a:spcAft>
              <a:buSzPts val="1300"/>
              <a:buChar char="➔"/>
            </a:pPr>
            <a:r>
              <a:rPr lang="en"/>
              <a:t>Pa11Y for accessibility, </a:t>
            </a:r>
            <a:endParaRPr/>
          </a:p>
          <a:p>
            <a:pPr indent="-311150" lvl="0" marL="457200" rtl="0" algn="l">
              <a:spcBef>
                <a:spcPts val="1000"/>
              </a:spcBef>
              <a:spcAft>
                <a:spcPts val="0"/>
              </a:spcAft>
              <a:buSzPts val="1300"/>
              <a:buChar char="➔"/>
            </a:pPr>
            <a:r>
              <a:rPr lang="en"/>
              <a:t>Screen readers - JAW, VoiceOver(MAC),  TalkBack(Android)</a:t>
            </a:r>
            <a:endParaRPr/>
          </a:p>
          <a:p>
            <a:pPr indent="-311150" lvl="0" marL="457200" rtl="0" algn="l">
              <a:spcBef>
                <a:spcPts val="1000"/>
              </a:spcBef>
              <a:spcAft>
                <a:spcPts val="1000"/>
              </a:spcAft>
              <a:buSzPts val="1300"/>
              <a:buChar char="➔"/>
            </a:pPr>
            <a:r>
              <a:rPr lang="en"/>
              <a:t>Firefox YSlow and others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4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 </a:t>
            </a:r>
            <a:r>
              <a:rPr lang="en"/>
              <a:t>Innovativ</a:t>
            </a:r>
            <a:r>
              <a:rPr lang="en"/>
              <a:t>e Ideas | Next Steps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cxnSp>
        <p:nvCxnSpPr>
          <p:cNvPr id="436" name="Google Shape;436;p45"/>
          <p:cNvCxnSpPr/>
          <p:nvPr/>
        </p:nvCxnSpPr>
        <p:spPr>
          <a:xfrm>
            <a:off x="4067669" y="3263604"/>
            <a:ext cx="4650900" cy="0"/>
          </a:xfrm>
          <a:prstGeom prst="straightConnector1">
            <a:avLst/>
          </a:prstGeom>
          <a:noFill/>
          <a:ln cap="flat" cmpd="sng" w="38100">
            <a:solidFill>
              <a:schemeClr val="accent3"/>
            </a:solidFill>
            <a:prstDash val="solid"/>
            <a:round/>
            <a:headEnd len="med" w="med" type="none"/>
            <a:tailEnd len="med" w="med" type="none"/>
          </a:ln>
        </p:spPr>
      </p:cxnSp>
      <p:cxnSp>
        <p:nvCxnSpPr>
          <p:cNvPr id="437" name="Google Shape;437;p45"/>
          <p:cNvCxnSpPr/>
          <p:nvPr/>
        </p:nvCxnSpPr>
        <p:spPr>
          <a:xfrm>
            <a:off x="662650" y="3263604"/>
            <a:ext cx="3218400" cy="0"/>
          </a:xfrm>
          <a:prstGeom prst="straightConnector1">
            <a:avLst/>
          </a:prstGeom>
          <a:noFill/>
          <a:ln cap="flat" cmpd="sng" w="38100">
            <a:solidFill>
              <a:srgbClr val="333333"/>
            </a:solidFill>
            <a:prstDash val="solid"/>
            <a:round/>
            <a:headEnd len="med" w="med" type="none"/>
            <a:tailEnd len="med" w="med" type="none"/>
          </a:ln>
        </p:spPr>
      </p:cxnSp>
      <p:sp>
        <p:nvSpPr>
          <p:cNvPr id="438" name="Google Shape;438;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T</a:t>
            </a:r>
            <a:r>
              <a:rPr lang="en"/>
              <a:t>EAM</a:t>
            </a:r>
            <a:endParaRPr sz="3000"/>
          </a:p>
        </p:txBody>
      </p:sp>
      <p:grpSp>
        <p:nvGrpSpPr>
          <p:cNvPr id="439" name="Google Shape;439;p45"/>
          <p:cNvGrpSpPr/>
          <p:nvPr/>
        </p:nvGrpSpPr>
        <p:grpSpPr>
          <a:xfrm>
            <a:off x="6415277" y="2678680"/>
            <a:ext cx="1029017" cy="1039006"/>
            <a:chOff x="6415277" y="2678680"/>
            <a:chExt cx="1029017" cy="1039006"/>
          </a:xfrm>
        </p:grpSpPr>
        <p:sp>
          <p:nvSpPr>
            <p:cNvPr id="440" name="Google Shape;440;p45"/>
            <p:cNvSpPr txBox="1"/>
            <p:nvPr/>
          </p:nvSpPr>
          <p:spPr>
            <a:xfrm>
              <a:off x="6415277" y="2856387"/>
              <a:ext cx="1029000" cy="861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Lato"/>
                  <a:ea typeface="Lato"/>
                  <a:cs typeface="Lato"/>
                  <a:sym typeface="Lato"/>
                </a:rPr>
                <a:t>FED TEAM</a:t>
              </a:r>
              <a:endParaRPr sz="900">
                <a:solidFill>
                  <a:srgbClr val="FFFFFF"/>
                </a:solidFill>
                <a:latin typeface="Lato"/>
                <a:ea typeface="Lato"/>
                <a:cs typeface="Lato"/>
                <a:sym typeface="Lato"/>
              </a:endParaRPr>
            </a:p>
          </p:txBody>
        </p:sp>
        <p:sp>
          <p:nvSpPr>
            <p:cNvPr id="441" name="Google Shape;441;p45"/>
            <p:cNvSpPr txBox="1"/>
            <p:nvPr/>
          </p:nvSpPr>
          <p:spPr>
            <a:xfrm>
              <a:off x="6415294" y="2678680"/>
              <a:ext cx="1029000" cy="164100"/>
            </a:xfrm>
            <a:prstGeom prst="rect">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aleway"/>
                  <a:ea typeface="Raleway"/>
                  <a:cs typeface="Raleway"/>
                  <a:sym typeface="Raleway"/>
                </a:rPr>
                <a:t>3 Member</a:t>
              </a:r>
              <a:endParaRPr sz="700">
                <a:solidFill>
                  <a:srgbClr val="FFFFFF"/>
                </a:solidFill>
                <a:latin typeface="Raleway"/>
                <a:ea typeface="Raleway"/>
                <a:cs typeface="Raleway"/>
                <a:sym typeface="Raleway"/>
              </a:endParaRPr>
            </a:p>
          </p:txBody>
        </p:sp>
      </p:grpSp>
      <p:grpSp>
        <p:nvGrpSpPr>
          <p:cNvPr id="442" name="Google Shape;442;p45"/>
          <p:cNvGrpSpPr/>
          <p:nvPr/>
        </p:nvGrpSpPr>
        <p:grpSpPr>
          <a:xfrm>
            <a:off x="1935086" y="2678680"/>
            <a:ext cx="1029024" cy="1039007"/>
            <a:chOff x="4180373" y="2678680"/>
            <a:chExt cx="1029024" cy="1039007"/>
          </a:xfrm>
        </p:grpSpPr>
        <p:sp>
          <p:nvSpPr>
            <p:cNvPr id="443" name="Google Shape;443;p45"/>
            <p:cNvSpPr txBox="1"/>
            <p:nvPr/>
          </p:nvSpPr>
          <p:spPr>
            <a:xfrm>
              <a:off x="4180373" y="2856387"/>
              <a:ext cx="1029000" cy="8613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Lato"/>
                  <a:ea typeface="Lato"/>
                  <a:cs typeface="Lato"/>
                  <a:sym typeface="Lato"/>
                </a:rPr>
                <a:t>SCRUMB MASTER</a:t>
              </a:r>
              <a:endParaRPr sz="900">
                <a:solidFill>
                  <a:srgbClr val="FFFFFF"/>
                </a:solidFill>
                <a:latin typeface="Lato"/>
                <a:ea typeface="Lato"/>
                <a:cs typeface="Lato"/>
                <a:sym typeface="Lato"/>
              </a:endParaRPr>
            </a:p>
          </p:txBody>
        </p:sp>
        <p:sp>
          <p:nvSpPr>
            <p:cNvPr id="444" name="Google Shape;444;p45"/>
            <p:cNvSpPr txBox="1"/>
            <p:nvPr/>
          </p:nvSpPr>
          <p:spPr>
            <a:xfrm>
              <a:off x="4180397" y="2678680"/>
              <a:ext cx="1029000" cy="1641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aleway"/>
                  <a:ea typeface="Raleway"/>
                  <a:cs typeface="Raleway"/>
                  <a:sym typeface="Raleway"/>
                </a:rPr>
                <a:t>Offshore</a:t>
              </a:r>
              <a:endParaRPr sz="700">
                <a:solidFill>
                  <a:srgbClr val="FFFFFF"/>
                </a:solidFill>
                <a:latin typeface="Raleway"/>
                <a:ea typeface="Raleway"/>
                <a:cs typeface="Raleway"/>
                <a:sym typeface="Raleway"/>
              </a:endParaRPr>
            </a:p>
          </p:txBody>
        </p:sp>
      </p:grpSp>
      <p:grpSp>
        <p:nvGrpSpPr>
          <p:cNvPr id="445" name="Google Shape;445;p45"/>
          <p:cNvGrpSpPr/>
          <p:nvPr/>
        </p:nvGrpSpPr>
        <p:grpSpPr>
          <a:xfrm>
            <a:off x="834221" y="2678680"/>
            <a:ext cx="1029028" cy="1039008"/>
            <a:chOff x="3062921" y="2678680"/>
            <a:chExt cx="1029028" cy="1039008"/>
          </a:xfrm>
        </p:grpSpPr>
        <p:sp>
          <p:nvSpPr>
            <p:cNvPr id="446" name="Google Shape;446;p45"/>
            <p:cNvSpPr txBox="1"/>
            <p:nvPr/>
          </p:nvSpPr>
          <p:spPr>
            <a:xfrm>
              <a:off x="3062921" y="2856388"/>
              <a:ext cx="1029000" cy="86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Lato"/>
                  <a:ea typeface="Lato"/>
                  <a:cs typeface="Lato"/>
                  <a:sym typeface="Lato"/>
                </a:rPr>
                <a:t>PM</a:t>
              </a:r>
              <a:endParaRPr sz="900">
                <a:solidFill>
                  <a:srgbClr val="FFFFFF"/>
                </a:solidFill>
                <a:latin typeface="Lato"/>
                <a:ea typeface="Lato"/>
                <a:cs typeface="Lato"/>
                <a:sym typeface="Lato"/>
              </a:endParaRPr>
            </a:p>
          </p:txBody>
        </p:sp>
        <p:sp>
          <p:nvSpPr>
            <p:cNvPr id="447" name="Google Shape;447;p45"/>
            <p:cNvSpPr txBox="1"/>
            <p:nvPr/>
          </p:nvSpPr>
          <p:spPr>
            <a:xfrm>
              <a:off x="3062949" y="2678680"/>
              <a:ext cx="1029000" cy="1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aleway"/>
                  <a:ea typeface="Raleway"/>
                  <a:cs typeface="Raleway"/>
                  <a:sym typeface="Raleway"/>
                </a:rPr>
                <a:t>Onshore</a:t>
              </a:r>
              <a:endParaRPr sz="700">
                <a:solidFill>
                  <a:srgbClr val="FFFFFF"/>
                </a:solidFill>
                <a:latin typeface="Raleway"/>
                <a:ea typeface="Raleway"/>
                <a:cs typeface="Raleway"/>
                <a:sym typeface="Raleway"/>
              </a:endParaRPr>
            </a:p>
          </p:txBody>
        </p:sp>
      </p:grpSp>
      <p:grpSp>
        <p:nvGrpSpPr>
          <p:cNvPr id="448" name="Google Shape;448;p45"/>
          <p:cNvGrpSpPr/>
          <p:nvPr/>
        </p:nvGrpSpPr>
        <p:grpSpPr>
          <a:xfrm>
            <a:off x="4162840" y="2678680"/>
            <a:ext cx="1029000" cy="1038995"/>
            <a:chOff x="1945500" y="2678680"/>
            <a:chExt cx="1029000" cy="1038995"/>
          </a:xfrm>
        </p:grpSpPr>
        <p:sp>
          <p:nvSpPr>
            <p:cNvPr id="449" name="Google Shape;449;p45"/>
            <p:cNvSpPr txBox="1"/>
            <p:nvPr/>
          </p:nvSpPr>
          <p:spPr>
            <a:xfrm>
              <a:off x="1945500" y="2856375"/>
              <a:ext cx="1029000" cy="8613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Lato"/>
                  <a:ea typeface="Lato"/>
                  <a:cs typeface="Lato"/>
                  <a:sym typeface="Lato"/>
                </a:rPr>
                <a:t>DEVOPs Eng</a:t>
              </a:r>
              <a:endParaRPr sz="900">
                <a:solidFill>
                  <a:srgbClr val="FFFFFF"/>
                </a:solidFill>
                <a:latin typeface="Lato"/>
                <a:ea typeface="Lato"/>
                <a:cs typeface="Lato"/>
                <a:sym typeface="Lato"/>
              </a:endParaRPr>
            </a:p>
          </p:txBody>
        </p:sp>
        <p:sp>
          <p:nvSpPr>
            <p:cNvPr id="450" name="Google Shape;450;p45"/>
            <p:cNvSpPr txBox="1"/>
            <p:nvPr/>
          </p:nvSpPr>
          <p:spPr>
            <a:xfrm>
              <a:off x="1945500" y="2678680"/>
              <a:ext cx="1029000" cy="1641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aleway"/>
                  <a:ea typeface="Raleway"/>
                  <a:cs typeface="Raleway"/>
                  <a:sym typeface="Raleway"/>
                </a:rPr>
                <a:t>1 Member</a:t>
              </a:r>
              <a:endParaRPr sz="700">
                <a:solidFill>
                  <a:srgbClr val="FFFFFF"/>
                </a:solidFill>
                <a:latin typeface="Raleway"/>
                <a:ea typeface="Raleway"/>
                <a:cs typeface="Raleway"/>
                <a:sym typeface="Raleway"/>
              </a:endParaRPr>
            </a:p>
          </p:txBody>
        </p:sp>
      </p:grpSp>
      <p:grpSp>
        <p:nvGrpSpPr>
          <p:cNvPr id="451" name="Google Shape;451;p45"/>
          <p:cNvGrpSpPr/>
          <p:nvPr/>
        </p:nvGrpSpPr>
        <p:grpSpPr>
          <a:xfrm>
            <a:off x="3045379" y="2678680"/>
            <a:ext cx="1029012" cy="1039104"/>
            <a:chOff x="828040" y="2678680"/>
            <a:chExt cx="1029012" cy="1039104"/>
          </a:xfrm>
        </p:grpSpPr>
        <p:sp>
          <p:nvSpPr>
            <p:cNvPr id="452" name="Google Shape;452;p45"/>
            <p:cNvSpPr txBox="1"/>
            <p:nvPr/>
          </p:nvSpPr>
          <p:spPr>
            <a:xfrm>
              <a:off x="828040" y="2856484"/>
              <a:ext cx="1029000" cy="861300"/>
            </a:xfrm>
            <a:prstGeom prst="rect">
              <a:avLst/>
            </a:prstGeom>
            <a:solidFill>
              <a:srgbClr val="DD7E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Lato"/>
                  <a:ea typeface="Lato"/>
                  <a:cs typeface="Lato"/>
                  <a:sym typeface="Lato"/>
                </a:rPr>
                <a:t>QA</a:t>
              </a:r>
              <a:endParaRPr sz="900">
                <a:solidFill>
                  <a:srgbClr val="FFFFFF"/>
                </a:solidFill>
                <a:latin typeface="Lato"/>
                <a:ea typeface="Lato"/>
                <a:cs typeface="Lato"/>
                <a:sym typeface="Lato"/>
              </a:endParaRPr>
            </a:p>
          </p:txBody>
        </p:sp>
        <p:sp>
          <p:nvSpPr>
            <p:cNvPr id="453" name="Google Shape;453;p45"/>
            <p:cNvSpPr txBox="1"/>
            <p:nvPr/>
          </p:nvSpPr>
          <p:spPr>
            <a:xfrm>
              <a:off x="828052" y="2678680"/>
              <a:ext cx="1029000" cy="164100"/>
            </a:xfrm>
            <a:prstGeom prst="rect">
              <a:avLst/>
            </a:prstGeom>
            <a:solidFill>
              <a:srgbClr val="DD7E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aleway"/>
                  <a:ea typeface="Raleway"/>
                  <a:cs typeface="Raleway"/>
                  <a:sym typeface="Raleway"/>
                </a:rPr>
                <a:t>2 Member</a:t>
              </a:r>
              <a:endParaRPr sz="700">
                <a:solidFill>
                  <a:srgbClr val="FFFFFF"/>
                </a:solidFill>
                <a:latin typeface="Raleway"/>
                <a:ea typeface="Raleway"/>
                <a:cs typeface="Raleway"/>
                <a:sym typeface="Raleway"/>
              </a:endParaRPr>
            </a:p>
          </p:txBody>
        </p:sp>
      </p:grpSp>
      <p:grpSp>
        <p:nvGrpSpPr>
          <p:cNvPr id="454" name="Google Shape;454;p45"/>
          <p:cNvGrpSpPr/>
          <p:nvPr/>
        </p:nvGrpSpPr>
        <p:grpSpPr>
          <a:xfrm>
            <a:off x="893504" y="2041983"/>
            <a:ext cx="1368114" cy="1312853"/>
            <a:chOff x="3588475" y="2010171"/>
            <a:chExt cx="1318664" cy="1265400"/>
          </a:xfrm>
        </p:grpSpPr>
        <p:sp>
          <p:nvSpPr>
            <p:cNvPr id="455" name="Google Shape;455;p45"/>
            <p:cNvSpPr/>
            <p:nvPr/>
          </p:nvSpPr>
          <p:spPr>
            <a:xfrm>
              <a:off x="3588475" y="2010171"/>
              <a:ext cx="1265400" cy="1265400"/>
            </a:xfrm>
            <a:prstGeom prst="blockArc">
              <a:avLst>
                <a:gd fmla="val 10800000" name="adj1"/>
                <a:gd fmla="val 21145742" name="adj2"/>
                <a:gd fmla="val 4708"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5"/>
            <p:cNvSpPr/>
            <p:nvPr/>
          </p:nvSpPr>
          <p:spPr>
            <a:xfrm rot="10264840">
              <a:off x="4745726" y="2501027"/>
              <a:ext cx="150925" cy="143128"/>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 name="Google Shape;457;p45"/>
          <p:cNvGrpSpPr/>
          <p:nvPr/>
        </p:nvGrpSpPr>
        <p:grpSpPr>
          <a:xfrm rot="10800000">
            <a:off x="1596001" y="3035640"/>
            <a:ext cx="1368114" cy="1312853"/>
            <a:chOff x="3588475" y="2010171"/>
            <a:chExt cx="1318664" cy="1265400"/>
          </a:xfrm>
        </p:grpSpPr>
        <p:sp>
          <p:nvSpPr>
            <p:cNvPr id="458" name="Google Shape;458;p45"/>
            <p:cNvSpPr/>
            <p:nvPr/>
          </p:nvSpPr>
          <p:spPr>
            <a:xfrm>
              <a:off x="3588475" y="2010171"/>
              <a:ext cx="1265400" cy="1265400"/>
            </a:xfrm>
            <a:prstGeom prst="blockArc">
              <a:avLst>
                <a:gd fmla="val 10800000" name="adj1"/>
                <a:gd fmla="val 21145742" name="adj2"/>
                <a:gd fmla="val 4708" name="adj3"/>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5"/>
            <p:cNvSpPr/>
            <p:nvPr/>
          </p:nvSpPr>
          <p:spPr>
            <a:xfrm rot="10264840">
              <a:off x="4745726" y="2501027"/>
              <a:ext cx="150925" cy="143128"/>
            </a:xfrm>
            <a:prstGeom prst="triangle">
              <a:avLst>
                <a:gd fmla="val 50000"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 name="Google Shape;460;p45"/>
          <p:cNvGrpSpPr/>
          <p:nvPr/>
        </p:nvGrpSpPr>
        <p:grpSpPr>
          <a:xfrm>
            <a:off x="7544706" y="2670337"/>
            <a:ext cx="1029017" cy="1039006"/>
            <a:chOff x="6415277" y="2678680"/>
            <a:chExt cx="1029017" cy="1039006"/>
          </a:xfrm>
        </p:grpSpPr>
        <p:sp>
          <p:nvSpPr>
            <p:cNvPr id="461" name="Google Shape;461;p45"/>
            <p:cNvSpPr txBox="1"/>
            <p:nvPr/>
          </p:nvSpPr>
          <p:spPr>
            <a:xfrm>
              <a:off x="6415277" y="2856387"/>
              <a:ext cx="1029000" cy="861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Lato"/>
                  <a:ea typeface="Lato"/>
                  <a:cs typeface="Lato"/>
                  <a:sym typeface="Lato"/>
                </a:rPr>
                <a:t>B</a:t>
              </a:r>
              <a:r>
                <a:rPr lang="en" sz="900">
                  <a:solidFill>
                    <a:srgbClr val="FFFFFF"/>
                  </a:solidFill>
                  <a:latin typeface="Lato"/>
                  <a:ea typeface="Lato"/>
                  <a:cs typeface="Lato"/>
                  <a:sym typeface="Lato"/>
                </a:rPr>
                <a:t>ED TEAM</a:t>
              </a:r>
              <a:endParaRPr sz="900">
                <a:solidFill>
                  <a:srgbClr val="FFFFFF"/>
                </a:solidFill>
                <a:latin typeface="Lato"/>
                <a:ea typeface="Lato"/>
                <a:cs typeface="Lato"/>
                <a:sym typeface="Lato"/>
              </a:endParaRPr>
            </a:p>
          </p:txBody>
        </p:sp>
        <p:sp>
          <p:nvSpPr>
            <p:cNvPr id="462" name="Google Shape;462;p45"/>
            <p:cNvSpPr txBox="1"/>
            <p:nvPr/>
          </p:nvSpPr>
          <p:spPr>
            <a:xfrm>
              <a:off x="6415294" y="2678680"/>
              <a:ext cx="1029000" cy="164100"/>
            </a:xfrm>
            <a:prstGeom prst="rect">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aleway"/>
                  <a:ea typeface="Raleway"/>
                  <a:cs typeface="Raleway"/>
                  <a:sym typeface="Raleway"/>
                </a:rPr>
                <a:t>2 </a:t>
              </a:r>
              <a:r>
                <a:rPr lang="en" sz="700">
                  <a:solidFill>
                    <a:srgbClr val="FFFFFF"/>
                  </a:solidFill>
                  <a:latin typeface="Raleway"/>
                  <a:ea typeface="Raleway"/>
                  <a:cs typeface="Raleway"/>
                  <a:sym typeface="Raleway"/>
                </a:rPr>
                <a:t>Member</a:t>
              </a:r>
              <a:endParaRPr sz="700">
                <a:solidFill>
                  <a:srgbClr val="FFFFFF"/>
                </a:solidFill>
                <a:latin typeface="Raleway"/>
                <a:ea typeface="Raleway"/>
                <a:cs typeface="Raleway"/>
                <a:sym typeface="Raleway"/>
              </a:endParaRPr>
            </a:p>
          </p:txBody>
        </p:sp>
      </p:grpSp>
      <p:grpSp>
        <p:nvGrpSpPr>
          <p:cNvPr id="463" name="Google Shape;463;p45"/>
          <p:cNvGrpSpPr/>
          <p:nvPr/>
        </p:nvGrpSpPr>
        <p:grpSpPr>
          <a:xfrm>
            <a:off x="5293201" y="2678680"/>
            <a:ext cx="1040700" cy="1039104"/>
            <a:chOff x="5293201" y="2678680"/>
            <a:chExt cx="1040700" cy="1039104"/>
          </a:xfrm>
        </p:grpSpPr>
        <p:sp>
          <p:nvSpPr>
            <p:cNvPr id="464" name="Google Shape;464;p45"/>
            <p:cNvSpPr txBox="1"/>
            <p:nvPr/>
          </p:nvSpPr>
          <p:spPr>
            <a:xfrm>
              <a:off x="5297801" y="2856485"/>
              <a:ext cx="1029000" cy="861300"/>
            </a:xfrm>
            <a:prstGeom prst="rect">
              <a:avLst/>
            </a:prstGeom>
            <a:solidFill>
              <a:schemeClr val="accent3"/>
            </a:solidFill>
            <a:ln cap="flat" cmpd="sng" w="9525">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Lato"/>
                  <a:ea typeface="Lato"/>
                  <a:cs typeface="Lato"/>
                  <a:sym typeface="Lato"/>
                </a:rPr>
                <a:t>FED &amp; Backend ARCHITECT</a:t>
              </a:r>
              <a:endParaRPr b="1" sz="900">
                <a:solidFill>
                  <a:schemeClr val="lt1"/>
                </a:solidFill>
                <a:latin typeface="Lato"/>
                <a:ea typeface="Lato"/>
                <a:cs typeface="Lato"/>
                <a:sym typeface="Lato"/>
              </a:endParaRPr>
            </a:p>
          </p:txBody>
        </p:sp>
        <p:sp>
          <p:nvSpPr>
            <p:cNvPr id="465" name="Google Shape;465;p45"/>
            <p:cNvSpPr txBox="1"/>
            <p:nvPr/>
          </p:nvSpPr>
          <p:spPr>
            <a:xfrm>
              <a:off x="5293201" y="2678680"/>
              <a:ext cx="1040700" cy="164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aleway"/>
                  <a:ea typeface="Raleway"/>
                  <a:cs typeface="Raleway"/>
                  <a:sym typeface="Raleway"/>
                </a:rPr>
                <a:t>2 Member</a:t>
              </a:r>
              <a:endParaRPr sz="700">
                <a:solidFill>
                  <a:srgbClr val="FFFFFF"/>
                </a:solidFill>
                <a:latin typeface="Raleway"/>
                <a:ea typeface="Raleway"/>
                <a:cs typeface="Raleway"/>
                <a:sym typeface="Raleway"/>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1" name="Shape 151"/>
        <p:cNvGrpSpPr/>
        <p:nvPr/>
      </p:nvGrpSpPr>
      <p:grpSpPr>
        <a:xfrm>
          <a:off x="0" y="0"/>
          <a:ext cx="0" cy="0"/>
          <a:chOff x="0" y="0"/>
          <a:chExt cx="0" cy="0"/>
        </a:xfrm>
      </p:grpSpPr>
      <p:sp>
        <p:nvSpPr>
          <p:cNvPr id="152" name="Google Shape;152;p1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Innovation and </a:t>
            </a:r>
            <a:r>
              <a:rPr lang="en" sz="3000"/>
              <a:t>What next?</a:t>
            </a:r>
            <a:endParaRPr sz="3000"/>
          </a:p>
        </p:txBody>
      </p:sp>
      <p:sp>
        <p:nvSpPr>
          <p:cNvPr id="471" name="Google Shape;471;p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Add Online Gaming for Better User Engagement</a:t>
            </a:r>
            <a:endParaRPr/>
          </a:p>
          <a:p>
            <a:pPr indent="-311150" lvl="0" marL="457200" rtl="0" algn="l">
              <a:spcBef>
                <a:spcPts val="1000"/>
              </a:spcBef>
              <a:spcAft>
                <a:spcPts val="0"/>
              </a:spcAft>
              <a:buSzPts val="1300"/>
              <a:buChar char="➔"/>
            </a:pPr>
            <a:r>
              <a:rPr lang="en"/>
              <a:t>Add Social engineering tool for enhance user base.</a:t>
            </a:r>
            <a:endParaRPr/>
          </a:p>
          <a:p>
            <a:pPr indent="-311150" lvl="0" marL="457200" rtl="0" algn="l">
              <a:spcBef>
                <a:spcPts val="1000"/>
              </a:spcBef>
              <a:spcAft>
                <a:spcPts val="0"/>
              </a:spcAft>
              <a:buSzPts val="1300"/>
              <a:buChar char="➔"/>
            </a:pPr>
            <a:r>
              <a:rPr lang="en"/>
              <a:t>Periodically b</a:t>
            </a:r>
            <a:r>
              <a:rPr lang="en"/>
              <a:t>rainstorming</a:t>
            </a:r>
            <a:r>
              <a:rPr lang="en"/>
              <a:t> in  team for getting new ideas for improvement and enhancement.</a:t>
            </a:r>
            <a:endParaRPr/>
          </a:p>
          <a:p>
            <a:pPr indent="-311150" lvl="0" marL="457200" rtl="0" algn="l">
              <a:spcBef>
                <a:spcPts val="1000"/>
              </a:spcBef>
              <a:spcAft>
                <a:spcPts val="1000"/>
              </a:spcAft>
              <a:buSzPts val="1300"/>
              <a:buChar char="➔"/>
            </a:pPr>
            <a:r>
              <a:rPr lang="en"/>
              <a:t>And Many more ideas to come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47"/>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Questions &amp; Feedback?</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0"/>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Problem statement &amp; RCA</a:t>
            </a:r>
            <a:endParaRPr sz="3000"/>
          </a:p>
        </p:txBody>
      </p:sp>
      <p:sp>
        <p:nvSpPr>
          <p:cNvPr id="158" name="Google Shape;158;p20"/>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22222"/>
                </a:solidFill>
                <a:highlight>
                  <a:srgbClr val="FFFFFF"/>
                </a:highlight>
                <a:latin typeface="Arial"/>
                <a:ea typeface="Arial"/>
                <a:cs typeface="Arial"/>
                <a:sym typeface="Arial"/>
              </a:rPr>
              <a:t>To increase the fan fare(old and new), by revamping their legacy digital presence in multiple geography as people are showing less interest in their sports.</a:t>
            </a:r>
            <a:r>
              <a:rPr b="1" lang="en" sz="1600">
                <a:solidFill>
                  <a:schemeClr val="dk1"/>
                </a:solidFill>
              </a:rPr>
              <a:t> </a:t>
            </a:r>
            <a:endParaRPr/>
          </a:p>
          <a:p>
            <a:pPr indent="0" lvl="0" marL="0" rtl="0" algn="l">
              <a:spcBef>
                <a:spcPts val="1000"/>
              </a:spcBef>
              <a:spcAft>
                <a:spcPts val="0"/>
              </a:spcAft>
              <a:buNone/>
            </a:pPr>
            <a:r>
              <a:rPr b="1" lang="en" sz="1200">
                <a:latin typeface="Arial"/>
                <a:ea typeface="Arial"/>
                <a:cs typeface="Arial"/>
                <a:sym typeface="Arial"/>
              </a:rPr>
              <a:t>Assumption: </a:t>
            </a:r>
            <a:r>
              <a:rPr lang="en" sz="1200">
                <a:latin typeface="Arial"/>
                <a:ea typeface="Arial"/>
                <a:cs typeface="Arial"/>
                <a:sym typeface="Arial"/>
              </a:rPr>
              <a:t>The old digital presence is based on legacy tech stacks and it doesn’t support the SPA architecture. Hence the application lacking in loading time, social interaction to the users, accessibility, caching ,offline viewing and localised content.</a:t>
            </a:r>
            <a:endParaRPr sz="1200">
              <a:latin typeface="Arial"/>
              <a:ea typeface="Arial"/>
              <a:cs typeface="Arial"/>
              <a:sym typeface="Arial"/>
            </a:endParaRPr>
          </a:p>
          <a:p>
            <a:pPr indent="0" lvl="0" marL="0" rtl="0" algn="l">
              <a:spcBef>
                <a:spcPts val="1000"/>
              </a:spcBef>
              <a:spcAft>
                <a:spcPts val="0"/>
              </a:spcAft>
              <a:buNone/>
            </a:pPr>
            <a:r>
              <a:t/>
            </a:r>
            <a:endParaRPr b="1" sz="1600">
              <a:solidFill>
                <a:schemeClr val="dk1"/>
              </a:solidFill>
            </a:endParaRPr>
          </a:p>
          <a:p>
            <a:pPr indent="0" lvl="0" marL="0" rtl="0" algn="l">
              <a:lnSpc>
                <a:spcPct val="115000"/>
              </a:lnSpc>
              <a:spcBef>
                <a:spcPts val="10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1"/>
          <p:cNvSpPr txBox="1"/>
          <p:nvPr>
            <p:ph type="title"/>
          </p:nvPr>
        </p:nvSpPr>
        <p:spPr>
          <a:xfrm>
            <a:off x="730000" y="1318650"/>
            <a:ext cx="3300900" cy="222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Opportunities for Improvement</a:t>
            </a:r>
            <a:br>
              <a:rPr lang="en" sz="2200"/>
            </a:br>
            <a:r>
              <a:rPr b="0" lang="en" sz="1600"/>
              <a:t>#What customers Digital Requirement Trend today</a:t>
            </a:r>
            <a:endParaRPr b="0" sz="1600"/>
          </a:p>
          <a:p>
            <a:pPr indent="0" lvl="0" marL="0" rtl="0" algn="l">
              <a:spcBef>
                <a:spcPts val="0"/>
              </a:spcBef>
              <a:spcAft>
                <a:spcPts val="0"/>
              </a:spcAft>
              <a:buNone/>
            </a:pPr>
            <a:r>
              <a:t/>
            </a:r>
            <a:endParaRPr sz="3000"/>
          </a:p>
        </p:txBody>
      </p:sp>
      <p:sp>
        <p:nvSpPr>
          <p:cNvPr id="164" name="Google Shape;164;p21"/>
          <p:cNvSpPr txBox="1"/>
          <p:nvPr>
            <p:ph idx="2" type="body"/>
          </p:nvPr>
        </p:nvSpPr>
        <p:spPr>
          <a:xfrm>
            <a:off x="5174225" y="1352625"/>
            <a:ext cx="3374400" cy="3682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chemeClr val="dk1"/>
                </a:solidFill>
              </a:rPr>
              <a:t>As per digital user feedbacks from time to time, The following audit parameters are required</a:t>
            </a:r>
            <a:r>
              <a:rPr b="1" lang="en" sz="1600">
                <a:solidFill>
                  <a:schemeClr val="dk1"/>
                </a:solidFill>
              </a:rPr>
              <a:t> to improve the geolocation digital experience trend of site/app.</a:t>
            </a:r>
            <a:endParaRPr b="1" sz="1600">
              <a:solidFill>
                <a:schemeClr val="dk1"/>
              </a:solidFill>
            </a:endParaRPr>
          </a:p>
          <a:p>
            <a:pPr indent="-304800" lvl="0" marL="457200" rtl="0" algn="l">
              <a:lnSpc>
                <a:spcPct val="115000"/>
              </a:lnSpc>
              <a:spcBef>
                <a:spcPts val="1000"/>
              </a:spcBef>
              <a:spcAft>
                <a:spcPts val="0"/>
              </a:spcAft>
              <a:buClr>
                <a:schemeClr val="dk2"/>
              </a:buClr>
              <a:buSzPts val="1200"/>
              <a:buAutoNum type="arabicPeriod"/>
            </a:pPr>
            <a:r>
              <a:rPr lang="en" sz="1200">
                <a:solidFill>
                  <a:schemeClr val="dk2"/>
                </a:solidFill>
              </a:rPr>
              <a:t>Performance Audit</a:t>
            </a:r>
            <a:endParaRPr sz="1200">
              <a:solidFill>
                <a:schemeClr val="dk2"/>
              </a:solidFill>
            </a:endParaRPr>
          </a:p>
          <a:p>
            <a:pPr indent="-304800" lvl="0" marL="457200" rtl="0" algn="l">
              <a:lnSpc>
                <a:spcPct val="115000"/>
              </a:lnSpc>
              <a:spcBef>
                <a:spcPts val="0"/>
              </a:spcBef>
              <a:spcAft>
                <a:spcPts val="0"/>
              </a:spcAft>
              <a:buClr>
                <a:schemeClr val="dk2"/>
              </a:buClr>
              <a:buSzPts val="1200"/>
              <a:buAutoNum type="arabicPeriod"/>
            </a:pPr>
            <a:r>
              <a:rPr lang="en" sz="1200">
                <a:solidFill>
                  <a:schemeClr val="dk2"/>
                </a:solidFill>
              </a:rPr>
              <a:t>PWA Audit</a:t>
            </a:r>
            <a:endParaRPr sz="1200">
              <a:solidFill>
                <a:schemeClr val="dk2"/>
              </a:solidFill>
            </a:endParaRPr>
          </a:p>
          <a:p>
            <a:pPr indent="-304800" lvl="0" marL="457200" rtl="0" algn="l">
              <a:lnSpc>
                <a:spcPct val="115000"/>
              </a:lnSpc>
              <a:spcBef>
                <a:spcPts val="0"/>
              </a:spcBef>
              <a:spcAft>
                <a:spcPts val="0"/>
              </a:spcAft>
              <a:buClr>
                <a:schemeClr val="dk2"/>
              </a:buClr>
              <a:buSzPts val="1200"/>
              <a:buAutoNum type="arabicPeriod"/>
            </a:pPr>
            <a:r>
              <a:rPr lang="en" sz="1200">
                <a:solidFill>
                  <a:schemeClr val="dk2"/>
                </a:solidFill>
              </a:rPr>
              <a:t>Best Practice Audit</a:t>
            </a:r>
            <a:endParaRPr sz="1200">
              <a:solidFill>
                <a:schemeClr val="dk2"/>
              </a:solidFill>
            </a:endParaRPr>
          </a:p>
          <a:p>
            <a:pPr indent="-304800" lvl="0" marL="457200" rtl="0" algn="l">
              <a:lnSpc>
                <a:spcPct val="115000"/>
              </a:lnSpc>
              <a:spcBef>
                <a:spcPts val="0"/>
              </a:spcBef>
              <a:spcAft>
                <a:spcPts val="0"/>
              </a:spcAft>
              <a:buClr>
                <a:schemeClr val="dk2"/>
              </a:buClr>
              <a:buSzPts val="1200"/>
              <a:buAutoNum type="arabicPeriod"/>
            </a:pPr>
            <a:r>
              <a:rPr lang="en" sz="1200">
                <a:solidFill>
                  <a:schemeClr val="dk2"/>
                </a:solidFill>
              </a:rPr>
              <a:t>Accessibility Audit</a:t>
            </a:r>
            <a:endParaRPr sz="1200">
              <a:solidFill>
                <a:schemeClr val="dk2"/>
              </a:solidFill>
            </a:endParaRPr>
          </a:p>
          <a:p>
            <a:pPr indent="-304800" lvl="0" marL="457200" rtl="0" algn="l">
              <a:lnSpc>
                <a:spcPct val="115000"/>
              </a:lnSpc>
              <a:spcBef>
                <a:spcPts val="0"/>
              </a:spcBef>
              <a:spcAft>
                <a:spcPts val="0"/>
              </a:spcAft>
              <a:buClr>
                <a:schemeClr val="dk2"/>
              </a:buClr>
              <a:buSzPts val="1200"/>
              <a:buAutoNum type="arabicPeriod"/>
            </a:pPr>
            <a:r>
              <a:rPr lang="en" sz="1200">
                <a:solidFill>
                  <a:schemeClr val="dk2"/>
                </a:solidFill>
              </a:rPr>
              <a:t>SSR &amp; SEO Audit</a:t>
            </a:r>
            <a:endParaRPr sz="1200">
              <a:solidFill>
                <a:schemeClr val="dk2"/>
              </a:solidFill>
            </a:endParaRPr>
          </a:p>
          <a:p>
            <a:pPr indent="-304800" lvl="0" marL="457200" rtl="0" algn="l">
              <a:lnSpc>
                <a:spcPct val="115000"/>
              </a:lnSpc>
              <a:spcBef>
                <a:spcPts val="0"/>
              </a:spcBef>
              <a:spcAft>
                <a:spcPts val="0"/>
              </a:spcAft>
              <a:buClr>
                <a:schemeClr val="dk2"/>
              </a:buClr>
              <a:buSzPts val="1200"/>
              <a:buAutoNum type="arabicPeriod"/>
            </a:pPr>
            <a:r>
              <a:rPr lang="en" sz="1200">
                <a:solidFill>
                  <a:schemeClr val="dk2"/>
                </a:solidFill>
              </a:rPr>
              <a:t>Analytics Audit</a:t>
            </a:r>
            <a:endParaRPr sz="1200">
              <a:solidFill>
                <a:schemeClr val="dk2"/>
              </a:solidFill>
            </a:endParaRPr>
          </a:p>
          <a:p>
            <a:pPr indent="-304800" lvl="0" marL="457200" rtl="0" algn="l">
              <a:lnSpc>
                <a:spcPct val="115000"/>
              </a:lnSpc>
              <a:spcBef>
                <a:spcPts val="0"/>
              </a:spcBef>
              <a:spcAft>
                <a:spcPts val="0"/>
              </a:spcAft>
              <a:buClr>
                <a:schemeClr val="dk2"/>
              </a:buClr>
              <a:buSzPts val="1200"/>
              <a:buAutoNum type="arabicPeriod"/>
            </a:pPr>
            <a:r>
              <a:rPr lang="en" sz="1200">
                <a:solidFill>
                  <a:schemeClr val="dk2"/>
                </a:solidFill>
              </a:rPr>
              <a:t>Localisation </a:t>
            </a:r>
            <a:endParaRPr sz="1200">
              <a:solidFill>
                <a:schemeClr val="dk2"/>
              </a:solidFill>
            </a:endParaRPr>
          </a:p>
          <a:p>
            <a:pPr indent="-304800" lvl="0" marL="457200" rtl="0" algn="l">
              <a:lnSpc>
                <a:spcPct val="115000"/>
              </a:lnSpc>
              <a:spcBef>
                <a:spcPts val="0"/>
              </a:spcBef>
              <a:spcAft>
                <a:spcPts val="0"/>
              </a:spcAft>
              <a:buClr>
                <a:schemeClr val="dk2"/>
              </a:buClr>
              <a:buSzPts val="1200"/>
              <a:buAutoNum type="arabicPeriod"/>
            </a:pPr>
            <a:r>
              <a:rPr lang="en" sz="1200">
                <a:solidFill>
                  <a:schemeClr val="dk2"/>
                </a:solidFill>
              </a:rPr>
              <a:t>Security Enhancement</a:t>
            </a:r>
            <a:endParaRPr sz="1200">
              <a:solidFill>
                <a:schemeClr val="dk2"/>
              </a:solidFill>
            </a:endParaRPr>
          </a:p>
          <a:p>
            <a:pPr indent="0" lvl="0" marL="0" rtl="0" algn="l">
              <a:lnSpc>
                <a:spcPct val="115000"/>
              </a:lnSpc>
              <a:spcBef>
                <a:spcPts val="1000"/>
              </a:spcBef>
              <a:spcAft>
                <a:spcPts val="0"/>
              </a:spcAft>
              <a:buNone/>
            </a:pPr>
            <a:r>
              <a:t/>
            </a:r>
            <a:endParaRPr b="1" sz="1600">
              <a:solidFill>
                <a:schemeClr val="dk1"/>
              </a:solidFill>
            </a:endParaRPr>
          </a:p>
          <a:p>
            <a:pPr indent="0" lvl="0" marL="0" rtl="0" algn="l">
              <a:lnSpc>
                <a:spcPct val="115000"/>
              </a:lnSpc>
              <a:spcBef>
                <a:spcPts val="10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Supporting information</a:t>
            </a:r>
            <a:endParaRPr sz="3000"/>
          </a:p>
          <a:p>
            <a:pPr indent="0" lvl="0" marL="0" rtl="0" algn="l">
              <a:spcBef>
                <a:spcPts val="0"/>
              </a:spcBef>
              <a:spcAft>
                <a:spcPts val="0"/>
              </a:spcAft>
              <a:buNone/>
            </a:pPr>
            <a:r>
              <a:rPr b="0" lang="en" sz="3000"/>
              <a:t>01-</a:t>
            </a:r>
            <a:r>
              <a:rPr b="0" lang="en"/>
              <a:t>Performance</a:t>
            </a:r>
            <a:endParaRPr b="0" sz="3000"/>
          </a:p>
        </p:txBody>
      </p:sp>
      <p:sp>
        <p:nvSpPr>
          <p:cNvPr id="170" name="Google Shape;170;p22"/>
          <p:cNvSpPr txBox="1"/>
          <p:nvPr>
            <p:ph idx="1" type="subTitle"/>
          </p:nvPr>
        </p:nvSpPr>
        <p:spPr>
          <a:xfrm>
            <a:off x="724950" y="3313925"/>
            <a:ext cx="3300900" cy="16872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lang="en" sz="1200">
                <a:solidFill>
                  <a:schemeClr val="dk2"/>
                </a:solidFill>
              </a:rPr>
              <a:t>Important metrics to measure #</a:t>
            </a:r>
            <a:endParaRPr b="1" sz="1200">
              <a:solidFill>
                <a:schemeClr val="dk2"/>
              </a:solidFill>
            </a:endParaRPr>
          </a:p>
          <a:p>
            <a:pPr indent="-292100" lvl="0" marL="457200" rtl="0" algn="l">
              <a:lnSpc>
                <a:spcPct val="115000"/>
              </a:lnSpc>
              <a:spcBef>
                <a:spcPts val="1000"/>
              </a:spcBef>
              <a:spcAft>
                <a:spcPts val="0"/>
              </a:spcAft>
              <a:buClr>
                <a:schemeClr val="dk2"/>
              </a:buClr>
              <a:buSzPts val="1000"/>
              <a:buAutoNum type="arabicPeriod"/>
            </a:pPr>
            <a:r>
              <a:rPr lang="en" sz="1000">
                <a:solidFill>
                  <a:schemeClr val="dk2"/>
                </a:solidFill>
              </a:rPr>
              <a:t>First Contentful Paint (FCP)</a:t>
            </a:r>
            <a:endParaRPr sz="1000">
              <a:solidFill>
                <a:schemeClr val="dk2"/>
              </a:solidFill>
            </a:endParaRPr>
          </a:p>
          <a:p>
            <a:pPr indent="-292100" lvl="0" marL="457200" rtl="0" algn="l">
              <a:lnSpc>
                <a:spcPct val="115000"/>
              </a:lnSpc>
              <a:spcBef>
                <a:spcPts val="0"/>
              </a:spcBef>
              <a:spcAft>
                <a:spcPts val="0"/>
              </a:spcAft>
              <a:buClr>
                <a:schemeClr val="dk2"/>
              </a:buClr>
              <a:buSzPts val="1000"/>
              <a:buAutoNum type="arabicPeriod"/>
            </a:pPr>
            <a:r>
              <a:rPr lang="en" sz="1000">
                <a:solidFill>
                  <a:schemeClr val="dk2"/>
                </a:solidFill>
              </a:rPr>
              <a:t>Largest Contentful Paint (LCP)</a:t>
            </a:r>
            <a:endParaRPr sz="1000">
              <a:solidFill>
                <a:schemeClr val="dk2"/>
              </a:solidFill>
            </a:endParaRPr>
          </a:p>
          <a:p>
            <a:pPr indent="-292100" lvl="0" marL="457200" rtl="0" algn="l">
              <a:lnSpc>
                <a:spcPct val="115000"/>
              </a:lnSpc>
              <a:spcBef>
                <a:spcPts val="0"/>
              </a:spcBef>
              <a:spcAft>
                <a:spcPts val="0"/>
              </a:spcAft>
              <a:buClr>
                <a:schemeClr val="dk2"/>
              </a:buClr>
              <a:buSzPts val="1000"/>
              <a:buAutoNum type="arabicPeriod"/>
            </a:pPr>
            <a:r>
              <a:rPr lang="en" sz="1000">
                <a:solidFill>
                  <a:schemeClr val="dk2"/>
                </a:solidFill>
              </a:rPr>
              <a:t>First Input Delay (FID)</a:t>
            </a:r>
            <a:endParaRPr sz="1000">
              <a:solidFill>
                <a:schemeClr val="dk2"/>
              </a:solidFill>
            </a:endParaRPr>
          </a:p>
          <a:p>
            <a:pPr indent="-292100" lvl="0" marL="457200" rtl="0" algn="l">
              <a:lnSpc>
                <a:spcPct val="115000"/>
              </a:lnSpc>
              <a:spcBef>
                <a:spcPts val="0"/>
              </a:spcBef>
              <a:spcAft>
                <a:spcPts val="0"/>
              </a:spcAft>
              <a:buClr>
                <a:schemeClr val="dk2"/>
              </a:buClr>
              <a:buSzPts val="1000"/>
              <a:buAutoNum type="arabicPeriod"/>
            </a:pPr>
            <a:r>
              <a:rPr lang="en" sz="1000">
                <a:solidFill>
                  <a:schemeClr val="dk2"/>
                </a:solidFill>
              </a:rPr>
              <a:t>Time to Interactive (TTI)</a:t>
            </a:r>
            <a:endParaRPr sz="1000">
              <a:solidFill>
                <a:schemeClr val="dk2"/>
              </a:solidFill>
            </a:endParaRPr>
          </a:p>
          <a:p>
            <a:pPr indent="-292100" lvl="0" marL="457200" rtl="0" algn="l">
              <a:lnSpc>
                <a:spcPct val="115000"/>
              </a:lnSpc>
              <a:spcBef>
                <a:spcPts val="0"/>
              </a:spcBef>
              <a:spcAft>
                <a:spcPts val="0"/>
              </a:spcAft>
              <a:buClr>
                <a:schemeClr val="dk2"/>
              </a:buClr>
              <a:buSzPts val="1000"/>
              <a:buAutoNum type="arabicPeriod"/>
            </a:pPr>
            <a:r>
              <a:rPr lang="en" sz="1000">
                <a:solidFill>
                  <a:schemeClr val="dk2"/>
                </a:solidFill>
              </a:rPr>
              <a:t>Total Blocking Time (TBT)</a:t>
            </a:r>
            <a:endParaRPr sz="1000">
              <a:solidFill>
                <a:schemeClr val="dk2"/>
              </a:solidFill>
            </a:endParaRPr>
          </a:p>
          <a:p>
            <a:pPr indent="-292100" lvl="0" marL="457200" rtl="0" algn="l">
              <a:lnSpc>
                <a:spcPct val="115000"/>
              </a:lnSpc>
              <a:spcBef>
                <a:spcPts val="0"/>
              </a:spcBef>
              <a:spcAft>
                <a:spcPts val="0"/>
              </a:spcAft>
              <a:buClr>
                <a:schemeClr val="dk2"/>
              </a:buClr>
              <a:buSzPts val="1000"/>
              <a:buAutoNum type="arabicPeriod"/>
            </a:pPr>
            <a:r>
              <a:rPr lang="en" sz="1000">
                <a:solidFill>
                  <a:schemeClr val="dk2"/>
                </a:solidFill>
              </a:rPr>
              <a:t>Cumulative Layout Shift (CLS)</a:t>
            </a:r>
            <a:endParaRPr sz="1300"/>
          </a:p>
        </p:txBody>
      </p:sp>
      <p:pic>
        <p:nvPicPr>
          <p:cNvPr id="171" name="Google Shape;171;p22"/>
          <p:cNvPicPr preferRelativeResize="0"/>
          <p:nvPr/>
        </p:nvPicPr>
        <p:blipFill>
          <a:blip r:embed="rId3">
            <a:alphaModFix/>
          </a:blip>
          <a:stretch>
            <a:fillRect/>
          </a:stretch>
        </p:blipFill>
        <p:spPr>
          <a:xfrm>
            <a:off x="3037800" y="0"/>
            <a:ext cx="1534211" cy="1318650"/>
          </a:xfrm>
          <a:prstGeom prst="rect">
            <a:avLst/>
          </a:prstGeom>
          <a:noFill/>
          <a:ln>
            <a:noFill/>
          </a:ln>
        </p:spPr>
      </p:pic>
      <p:sp>
        <p:nvSpPr>
          <p:cNvPr id="172" name="Google Shape;172;p22"/>
          <p:cNvSpPr/>
          <p:nvPr/>
        </p:nvSpPr>
        <p:spPr>
          <a:xfrm>
            <a:off x="5513395" y="1379567"/>
            <a:ext cx="2688900" cy="2688900"/>
          </a:xfrm>
          <a:prstGeom prst="blockArc">
            <a:avLst>
              <a:gd fmla="val 16211102" name="adj1"/>
              <a:gd fmla="val 15155011" name="adj2"/>
              <a:gd fmla="val 7302"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2"/>
          <p:cNvSpPr txBox="1"/>
          <p:nvPr>
            <p:ph idx="2" type="body"/>
          </p:nvPr>
        </p:nvSpPr>
        <p:spPr>
          <a:xfrm>
            <a:off x="6038550" y="2081288"/>
            <a:ext cx="1638900" cy="63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dk1"/>
                </a:solidFill>
              </a:rPr>
              <a:t>  97</a:t>
            </a:r>
            <a:r>
              <a:rPr b="1" lang="en" sz="3600">
                <a:solidFill>
                  <a:schemeClr val="dk1"/>
                </a:solidFill>
              </a:rPr>
              <a:t>%</a:t>
            </a:r>
            <a:endParaRPr sz="3600">
              <a:solidFill>
                <a:schemeClr val="dk1"/>
              </a:solidFill>
            </a:endParaRPr>
          </a:p>
          <a:p>
            <a:pPr indent="0" lvl="0" marL="0" rtl="0" algn="ctr">
              <a:spcBef>
                <a:spcPts val="1600"/>
              </a:spcBef>
              <a:spcAft>
                <a:spcPts val="1600"/>
              </a:spcAft>
              <a:buNone/>
            </a:pPr>
            <a:r>
              <a:t/>
            </a:r>
            <a:endParaRPr b="1" sz="2400">
              <a:solidFill>
                <a:schemeClr val="dk1"/>
              </a:solidFill>
            </a:endParaRPr>
          </a:p>
        </p:txBody>
      </p:sp>
      <p:sp>
        <p:nvSpPr>
          <p:cNvPr id="174" name="Google Shape;174;p22"/>
          <p:cNvSpPr txBox="1"/>
          <p:nvPr>
            <p:ph idx="2" type="body"/>
          </p:nvPr>
        </p:nvSpPr>
        <p:spPr>
          <a:xfrm>
            <a:off x="5877325" y="2715976"/>
            <a:ext cx="1961100" cy="839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100"/>
              <a:t>Users are more engaged in a Highly performed site.</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3"/>
          <p:cNvSpPr/>
          <p:nvPr/>
        </p:nvSpPr>
        <p:spPr>
          <a:xfrm rot="10592382">
            <a:off x="5513499" y="1379656"/>
            <a:ext cx="2689002" cy="2689002"/>
          </a:xfrm>
          <a:prstGeom prst="blockArc">
            <a:avLst>
              <a:gd fmla="val 2627839" name="adj1"/>
              <a:gd fmla="val 5880699" name="adj2"/>
              <a:gd fmla="val 7985" name="adj3"/>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Supporting information</a:t>
            </a:r>
            <a:endParaRPr sz="3000"/>
          </a:p>
          <a:p>
            <a:pPr indent="0" lvl="0" marL="0" rtl="0" algn="l">
              <a:spcBef>
                <a:spcPts val="0"/>
              </a:spcBef>
              <a:spcAft>
                <a:spcPts val="0"/>
              </a:spcAft>
              <a:buNone/>
            </a:pPr>
            <a:r>
              <a:rPr b="0" lang="en" sz="3000"/>
              <a:t>02-PWA</a:t>
            </a:r>
            <a:endParaRPr sz="3000"/>
          </a:p>
        </p:txBody>
      </p:sp>
      <p:sp>
        <p:nvSpPr>
          <p:cNvPr id="181" name="Google Shape;181;p23"/>
          <p:cNvSpPr txBox="1"/>
          <p:nvPr>
            <p:ph idx="1" type="subTitle"/>
          </p:nvPr>
        </p:nvSpPr>
        <p:spPr>
          <a:xfrm>
            <a:off x="724950" y="3313925"/>
            <a:ext cx="3495600" cy="1687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300"/>
              <a:t>Measure if your site is fast, reliable and installable.</a:t>
            </a:r>
            <a:endParaRPr sz="1300"/>
          </a:p>
        </p:txBody>
      </p:sp>
      <p:sp>
        <p:nvSpPr>
          <p:cNvPr id="182" name="Google Shape;182;p23"/>
          <p:cNvSpPr txBox="1"/>
          <p:nvPr>
            <p:ph idx="2" type="body"/>
          </p:nvPr>
        </p:nvSpPr>
        <p:spPr>
          <a:xfrm>
            <a:off x="6038550" y="2081288"/>
            <a:ext cx="1638900" cy="63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dk1"/>
                </a:solidFill>
              </a:rPr>
              <a:t>80</a:t>
            </a:r>
            <a:r>
              <a:rPr b="1" lang="en" sz="3600">
                <a:solidFill>
                  <a:schemeClr val="dk1"/>
                </a:solidFill>
              </a:rPr>
              <a:t>%</a:t>
            </a:r>
            <a:endParaRPr sz="3600">
              <a:solidFill>
                <a:schemeClr val="dk1"/>
              </a:solidFill>
            </a:endParaRPr>
          </a:p>
          <a:p>
            <a:pPr indent="0" lvl="0" marL="0" rtl="0" algn="ctr">
              <a:spcBef>
                <a:spcPts val="1600"/>
              </a:spcBef>
              <a:spcAft>
                <a:spcPts val="1600"/>
              </a:spcAft>
              <a:buNone/>
            </a:pPr>
            <a:r>
              <a:t/>
            </a:r>
            <a:endParaRPr b="1" sz="2400">
              <a:solidFill>
                <a:schemeClr val="dk1"/>
              </a:solidFill>
            </a:endParaRPr>
          </a:p>
        </p:txBody>
      </p:sp>
      <p:sp>
        <p:nvSpPr>
          <p:cNvPr id="183" name="Google Shape;183;p23"/>
          <p:cNvSpPr/>
          <p:nvPr/>
        </p:nvSpPr>
        <p:spPr>
          <a:xfrm>
            <a:off x="5513395" y="1379567"/>
            <a:ext cx="2688900" cy="2688900"/>
          </a:xfrm>
          <a:prstGeom prst="blockArc">
            <a:avLst>
              <a:gd fmla="val 16211102" name="adj1"/>
              <a:gd fmla="val 13367420" name="adj2"/>
              <a:gd fmla="val 7983"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3"/>
          <p:cNvSpPr txBox="1"/>
          <p:nvPr>
            <p:ph idx="2" type="body"/>
          </p:nvPr>
        </p:nvSpPr>
        <p:spPr>
          <a:xfrm>
            <a:off x="5877325" y="2715976"/>
            <a:ext cx="1961100" cy="839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100"/>
              <a:t>Users are constantly searching for a  solution for </a:t>
            </a:r>
            <a:r>
              <a:rPr lang="en" sz="1100"/>
              <a:t>Cached</a:t>
            </a:r>
            <a:r>
              <a:rPr lang="en" sz="1100"/>
              <a:t> content in offline mode</a:t>
            </a:r>
            <a:endParaRPr sz="1100"/>
          </a:p>
        </p:txBody>
      </p:sp>
      <p:pic>
        <p:nvPicPr>
          <p:cNvPr id="185" name="Google Shape;185;p23"/>
          <p:cNvPicPr preferRelativeResize="0"/>
          <p:nvPr/>
        </p:nvPicPr>
        <p:blipFill>
          <a:blip r:embed="rId3">
            <a:alphaModFix/>
          </a:blip>
          <a:stretch>
            <a:fillRect/>
          </a:stretch>
        </p:blipFill>
        <p:spPr>
          <a:xfrm>
            <a:off x="2952200" y="0"/>
            <a:ext cx="1638900" cy="148316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4"/>
          <p:cNvSpPr/>
          <p:nvPr/>
        </p:nvSpPr>
        <p:spPr>
          <a:xfrm rot="10592382">
            <a:off x="5513499" y="1379656"/>
            <a:ext cx="2689002" cy="2689002"/>
          </a:xfrm>
          <a:prstGeom prst="blockArc">
            <a:avLst>
              <a:gd fmla="val 2627839" name="adj1"/>
              <a:gd fmla="val 5880699" name="adj2"/>
              <a:gd fmla="val 7985" name="adj3"/>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4"/>
          <p:cNvSpPr txBox="1"/>
          <p:nvPr>
            <p:ph type="title"/>
          </p:nvPr>
        </p:nvSpPr>
        <p:spPr>
          <a:xfrm>
            <a:off x="730000" y="1318650"/>
            <a:ext cx="35721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Supporting information</a:t>
            </a:r>
            <a:endParaRPr sz="3000"/>
          </a:p>
          <a:p>
            <a:pPr indent="0" lvl="0" marL="0" rtl="0" algn="l">
              <a:spcBef>
                <a:spcPts val="0"/>
              </a:spcBef>
              <a:spcAft>
                <a:spcPts val="0"/>
              </a:spcAft>
              <a:buNone/>
            </a:pPr>
            <a:r>
              <a:rPr b="0" lang="en" sz="3000"/>
              <a:t>0</a:t>
            </a:r>
            <a:r>
              <a:rPr b="0" lang="en"/>
              <a:t>3</a:t>
            </a:r>
            <a:r>
              <a:rPr b="0" lang="en" sz="3000"/>
              <a:t>- Best Practices</a:t>
            </a:r>
            <a:endParaRPr sz="3000"/>
          </a:p>
        </p:txBody>
      </p:sp>
      <p:sp>
        <p:nvSpPr>
          <p:cNvPr id="192" name="Google Shape;192;p24"/>
          <p:cNvSpPr txBox="1"/>
          <p:nvPr>
            <p:ph idx="1" type="subTitle"/>
          </p:nvPr>
        </p:nvSpPr>
        <p:spPr>
          <a:xfrm>
            <a:off x="724950" y="3313925"/>
            <a:ext cx="3495600" cy="1687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300"/>
              <a:t>Improve code health of your web page following these best practices</a:t>
            </a:r>
            <a:endParaRPr sz="1300"/>
          </a:p>
        </p:txBody>
      </p:sp>
      <p:sp>
        <p:nvSpPr>
          <p:cNvPr id="193" name="Google Shape;193;p24"/>
          <p:cNvSpPr txBox="1"/>
          <p:nvPr>
            <p:ph idx="2" type="body"/>
          </p:nvPr>
        </p:nvSpPr>
        <p:spPr>
          <a:xfrm>
            <a:off x="6038550" y="2081288"/>
            <a:ext cx="1638900" cy="63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dk1"/>
                </a:solidFill>
              </a:rPr>
              <a:t>82%</a:t>
            </a:r>
            <a:endParaRPr sz="3600">
              <a:solidFill>
                <a:schemeClr val="dk1"/>
              </a:solidFill>
            </a:endParaRPr>
          </a:p>
          <a:p>
            <a:pPr indent="0" lvl="0" marL="0" rtl="0" algn="ctr">
              <a:spcBef>
                <a:spcPts val="1600"/>
              </a:spcBef>
              <a:spcAft>
                <a:spcPts val="1600"/>
              </a:spcAft>
              <a:buNone/>
            </a:pPr>
            <a:r>
              <a:t/>
            </a:r>
            <a:endParaRPr b="1" sz="2400">
              <a:solidFill>
                <a:schemeClr val="dk1"/>
              </a:solidFill>
            </a:endParaRPr>
          </a:p>
        </p:txBody>
      </p:sp>
      <p:sp>
        <p:nvSpPr>
          <p:cNvPr id="194" name="Google Shape;194;p24"/>
          <p:cNvSpPr/>
          <p:nvPr/>
        </p:nvSpPr>
        <p:spPr>
          <a:xfrm>
            <a:off x="5513395" y="1379567"/>
            <a:ext cx="2688900" cy="2688900"/>
          </a:xfrm>
          <a:prstGeom prst="blockArc">
            <a:avLst>
              <a:gd fmla="val 16211102" name="adj1"/>
              <a:gd fmla="val 13367420" name="adj2"/>
              <a:gd fmla="val 7983"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4"/>
          <p:cNvSpPr txBox="1"/>
          <p:nvPr>
            <p:ph idx="2" type="body"/>
          </p:nvPr>
        </p:nvSpPr>
        <p:spPr>
          <a:xfrm>
            <a:off x="5877325" y="2715976"/>
            <a:ext cx="1961100" cy="8532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100"/>
              <a:t>Improved health of sites </a:t>
            </a:r>
            <a:r>
              <a:rPr lang="en" sz="1100"/>
              <a:t> are constantly comes under the search engine and hence find more users.</a:t>
            </a:r>
            <a:endParaRPr sz="1100"/>
          </a:p>
        </p:txBody>
      </p:sp>
      <p:pic>
        <p:nvPicPr>
          <p:cNvPr id="196" name="Google Shape;196;p24"/>
          <p:cNvPicPr preferRelativeResize="0"/>
          <p:nvPr/>
        </p:nvPicPr>
        <p:blipFill>
          <a:blip r:embed="rId3">
            <a:alphaModFix/>
          </a:blip>
          <a:stretch>
            <a:fillRect/>
          </a:stretch>
        </p:blipFill>
        <p:spPr>
          <a:xfrm>
            <a:off x="2933100" y="0"/>
            <a:ext cx="1638900" cy="1457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5"/>
          <p:cNvSpPr/>
          <p:nvPr/>
        </p:nvSpPr>
        <p:spPr>
          <a:xfrm rot="10592382">
            <a:off x="5513499" y="1379656"/>
            <a:ext cx="2689002" cy="2689002"/>
          </a:xfrm>
          <a:prstGeom prst="blockArc">
            <a:avLst>
              <a:gd fmla="val 2627839" name="adj1"/>
              <a:gd fmla="val 5880699" name="adj2"/>
              <a:gd fmla="val 7985" name="adj3"/>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5"/>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Supporting information</a:t>
            </a:r>
            <a:endParaRPr sz="3000"/>
          </a:p>
          <a:p>
            <a:pPr indent="0" lvl="0" marL="0" rtl="0" algn="l">
              <a:spcBef>
                <a:spcPts val="0"/>
              </a:spcBef>
              <a:spcAft>
                <a:spcPts val="0"/>
              </a:spcAft>
              <a:buNone/>
            </a:pPr>
            <a:r>
              <a:rPr b="0" lang="en" sz="3000"/>
              <a:t>0</a:t>
            </a:r>
            <a:r>
              <a:rPr b="0" lang="en"/>
              <a:t>4- Accessibility</a:t>
            </a:r>
            <a:endParaRPr sz="3000"/>
          </a:p>
        </p:txBody>
      </p:sp>
      <p:sp>
        <p:nvSpPr>
          <p:cNvPr id="203" name="Google Shape;203;p25"/>
          <p:cNvSpPr txBox="1"/>
          <p:nvPr>
            <p:ph idx="1" type="subTitle"/>
          </p:nvPr>
        </p:nvSpPr>
        <p:spPr>
          <a:xfrm>
            <a:off x="724950" y="3313925"/>
            <a:ext cx="3068400" cy="75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300"/>
              <a:t>Can all users access content and navigate your site effectively?</a:t>
            </a:r>
            <a:endParaRPr sz="1300"/>
          </a:p>
        </p:txBody>
      </p:sp>
      <p:sp>
        <p:nvSpPr>
          <p:cNvPr id="204" name="Google Shape;204;p25"/>
          <p:cNvSpPr txBox="1"/>
          <p:nvPr>
            <p:ph idx="2" type="body"/>
          </p:nvPr>
        </p:nvSpPr>
        <p:spPr>
          <a:xfrm>
            <a:off x="6038550" y="2081288"/>
            <a:ext cx="1638900" cy="63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dk1"/>
                </a:solidFill>
              </a:rPr>
              <a:t>95</a:t>
            </a:r>
            <a:r>
              <a:rPr b="1" lang="en" sz="3600">
                <a:solidFill>
                  <a:schemeClr val="dk1"/>
                </a:solidFill>
              </a:rPr>
              <a:t>%</a:t>
            </a:r>
            <a:endParaRPr sz="3600">
              <a:solidFill>
                <a:schemeClr val="dk1"/>
              </a:solidFill>
            </a:endParaRPr>
          </a:p>
          <a:p>
            <a:pPr indent="0" lvl="0" marL="0" rtl="0" algn="ctr">
              <a:spcBef>
                <a:spcPts val="1600"/>
              </a:spcBef>
              <a:spcAft>
                <a:spcPts val="1600"/>
              </a:spcAft>
              <a:buNone/>
            </a:pPr>
            <a:r>
              <a:t/>
            </a:r>
            <a:endParaRPr b="1" sz="2400">
              <a:solidFill>
                <a:schemeClr val="dk1"/>
              </a:solidFill>
            </a:endParaRPr>
          </a:p>
        </p:txBody>
      </p:sp>
      <p:sp>
        <p:nvSpPr>
          <p:cNvPr id="205" name="Google Shape;205;p25"/>
          <p:cNvSpPr/>
          <p:nvPr/>
        </p:nvSpPr>
        <p:spPr>
          <a:xfrm>
            <a:off x="5513395" y="1379567"/>
            <a:ext cx="2688900" cy="2688900"/>
          </a:xfrm>
          <a:prstGeom prst="blockArc">
            <a:avLst>
              <a:gd fmla="val 16211102" name="adj1"/>
              <a:gd fmla="val 15301549" name="adj2"/>
              <a:gd fmla="val 8350"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5"/>
          <p:cNvSpPr txBox="1"/>
          <p:nvPr>
            <p:ph idx="2" type="body"/>
          </p:nvPr>
        </p:nvSpPr>
        <p:spPr>
          <a:xfrm>
            <a:off x="5877325" y="2715963"/>
            <a:ext cx="1961100" cy="7590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100"/>
              <a:t>Users frequency increased if site is accessible. </a:t>
            </a:r>
            <a:endParaRPr sz="1100"/>
          </a:p>
        </p:txBody>
      </p:sp>
      <p:pic>
        <p:nvPicPr>
          <p:cNvPr id="207" name="Google Shape;207;p25"/>
          <p:cNvPicPr preferRelativeResize="0"/>
          <p:nvPr/>
        </p:nvPicPr>
        <p:blipFill>
          <a:blip r:embed="rId3">
            <a:alphaModFix/>
          </a:blip>
          <a:stretch>
            <a:fillRect/>
          </a:stretch>
        </p:blipFill>
        <p:spPr>
          <a:xfrm>
            <a:off x="3071725" y="0"/>
            <a:ext cx="1500283" cy="1318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